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Anton"/>
      <p:regular r:id="rId92"/>
    </p:embeddedFont>
    <p:embeddedFont>
      <p:font typeface="Lato"/>
      <p:regular r:id="rId93"/>
      <p:bold r:id="rId94"/>
      <p:italic r:id="rId95"/>
      <p:boldItalic r:id="rId96"/>
    </p:embeddedFont>
    <p:embeddedFont>
      <p:font typeface="Didact Gothic"/>
      <p:regular r:id="rId97"/>
    </p:embeddedFont>
    <p:embeddedFont>
      <p:font typeface="Helvetica Neue"/>
      <p:regular r:id="rId98"/>
      <p:bold r:id="rId99"/>
      <p:italic r:id="rId100"/>
      <p:boldItalic r:id="rId101"/>
    </p:embeddedFont>
    <p:embeddedFont>
      <p:font typeface="Helvetica Neue 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F9CCD9-18F8-4CD6-BD78-B470CC13DBBE}">
  <a:tblStyle styleId="{28F9CCD9-18F8-4CD6-BD78-B470CC13DBBE}"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DidactGothic-regular.fntdata"/><Relationship Id="rId96" Type="http://schemas.openxmlformats.org/officeDocument/2006/relationships/font" Target="fonts/Lato-boldItalic.fntdata"/><Relationship Id="rId11" Type="http://schemas.openxmlformats.org/officeDocument/2006/relationships/slide" Target="slides/slide5.xml"/><Relationship Id="rId99" Type="http://schemas.openxmlformats.org/officeDocument/2006/relationships/font" Target="fonts/HelveticaNeue-bold.fntdata"/><Relationship Id="rId10" Type="http://schemas.openxmlformats.org/officeDocument/2006/relationships/slide" Target="slides/slide4.xml"/><Relationship Id="rId98" Type="http://schemas.openxmlformats.org/officeDocument/2006/relationships/font" Target="fonts/HelveticaNeue-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Lato-regular.fntdata"/><Relationship Id="rId92" Type="http://schemas.openxmlformats.org/officeDocument/2006/relationships/font" Target="fonts/Anton-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s/v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31549e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f31549e1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31549e16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f31549e164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31549e16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f31549e164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s">
                <a:solidFill>
                  <a:schemeClr val="dk1"/>
                </a:solidFill>
                <a:latin typeface="Helvetica Neue"/>
                <a:ea typeface="Helvetica Neue"/>
                <a:cs typeface="Helvetica Neue"/>
                <a:sym typeface="Helvetica Neue"/>
              </a:rPr>
              <a:t>Nota:</a:t>
            </a:r>
            <a:r>
              <a:rPr i="1" lang="es">
                <a:solidFill>
                  <a:schemeClr val="dk1"/>
                </a:solidFill>
                <a:latin typeface="Helvetica Neue Light"/>
                <a:ea typeface="Helvetica Neue Light"/>
                <a:cs typeface="Helvetica Neue Light"/>
                <a:sym typeface="Helvetica Neue Light"/>
              </a:rPr>
              <a:t> toda la información de esta unidad la puedes encontrar en más detalle en la página oficial de Git : </a:t>
            </a:r>
            <a:r>
              <a:rPr i="1" lang="es"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https://git-scm.com/book/es/v1/</a:t>
            </a:r>
            <a:r>
              <a:rPr i="1" lang="es">
                <a:solidFill>
                  <a:schemeClr val="dk1"/>
                </a:solidFill>
                <a:latin typeface="Helvetica Neue Light"/>
                <a:ea typeface="Helvetica Neue Light"/>
                <a:cs typeface="Helvetica Neue Light"/>
                <a:sym typeface="Helvetica Neue Light"/>
              </a:rPr>
              <a:t> </a:t>
            </a:r>
            <a:br>
              <a:rPr lang="es" sz="1300">
                <a:solidFill>
                  <a:schemeClr val="dk1"/>
                </a:solidFill>
                <a:latin typeface="Helvetica Neue Light"/>
                <a:ea typeface="Helvetica Neue Light"/>
                <a:cs typeface="Helvetica Neue Light"/>
                <a:sym typeface="Helvetica Neue Light"/>
              </a:rPr>
            </a:br>
            <a:endParaRPr sz="15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31549e16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f31549e164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31549e16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f31549e16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31549e16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f31549e164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31549e16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31549e164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31549e16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f31549e164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Didact Gothic"/>
                <a:ea typeface="Didact Gothic"/>
                <a:cs typeface="Didact Gothic"/>
                <a:sym typeface="Didact Gothic"/>
              </a:rPr>
              <a:t>Git es uno de los sistemas de control de versiones más populares entre los desarrolladores. Y parte culpa de su popularidad la tiene GitHub, un excelente </a:t>
            </a:r>
            <a:r>
              <a:rPr b="1" lang="es" sz="1200">
                <a:solidFill>
                  <a:srgbClr val="333333"/>
                </a:solidFill>
                <a:latin typeface="Didact Gothic"/>
                <a:ea typeface="Didact Gothic"/>
                <a:cs typeface="Didact Gothic"/>
                <a:sym typeface="Didact Gothic"/>
              </a:rPr>
              <a:t>servicio de alojamiento de repositorios de software con este sistema</a:t>
            </a:r>
            <a:r>
              <a:rPr lang="es" sz="1200">
                <a:solidFill>
                  <a:srgbClr val="333333"/>
                </a:solidFill>
                <a:latin typeface="Didact Gothic"/>
                <a:ea typeface="Didact Gothic"/>
                <a:cs typeface="Didact Gothic"/>
                <a:sym typeface="Didact Gothic"/>
              </a:rPr>
              <a:t>, que lejos de quedarse en esta funcionalidad, ofrece hoy en día un conjunto de características muy útiles para el trabajo en equipo.</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Didact Gothic"/>
                <a:ea typeface="Didact Gothic"/>
                <a:cs typeface="Didact Gothic"/>
                <a:sym typeface="Didact Gothic"/>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31549e16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f31549e164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31549e16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f31549e16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31549e16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f31549e164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31549e16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f31549e16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31549e16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f31549e164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31549e16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f31549e164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31549e16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31549e164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31549e16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f31549e16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31549e16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f31549e164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31549e16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f31549e164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31549e16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31549e164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1549e1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f31549e164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31549e16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f31549e164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1549e164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f31549e164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31549e1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f31549e16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31549e16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31549e164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31549e16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31549e164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31549e16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f31549e164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31549e16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f31549e164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31549e16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f31549e164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31549e16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f31549e16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31549e16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f31549e164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31549e164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f31549e164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1549e16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f31549e164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31549e16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f31549e164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31549e1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f31549e16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31549e16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f31549e164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31549e16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f31549e164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31549e16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f31549e164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31549e16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f31549e164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31549e16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f31549e164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31549e16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f31549e164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La información de las siguientes slides es un recordatorio de la clase 0 de este curso. Es recomendable, en el caso de que haya dudas, invitar a los alumnos a que vuelvan a verla.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31549e16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f31549e164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31549e16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f31549e164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31549e16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f31549e164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31549e16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f31549e164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31549e16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f31549e16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31549e16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f31549e164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31549e16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f31549e164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31549e16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f31549e164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31549e164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f31549e164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31549e16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f31549e164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31549e164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f31549e164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31549e164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f31549e164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31549e164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f31549e164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31549e164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f31549e164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31549e164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f31549e164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Agregamos nuestros index.html</a:t>
            </a:r>
            <a:br>
              <a:rPr lang="es" sz="1200">
                <a:solidFill>
                  <a:schemeClr val="dk1"/>
                </a:solidFill>
                <a:latin typeface="Didact Gothic"/>
                <a:ea typeface="Didact Gothic"/>
                <a:cs typeface="Didact Gothic"/>
                <a:sym typeface="Didact Gothic"/>
              </a:rPr>
            </a:br>
            <a:r>
              <a:rPr b="1" lang="es" sz="1200">
                <a:solidFill>
                  <a:schemeClr val="dk1"/>
                </a:solidFill>
                <a:latin typeface="Didact Gothic"/>
                <a:ea typeface="Didact Gothic"/>
                <a:cs typeface="Didact Gothic"/>
                <a:sym typeface="Didact Gothic"/>
              </a:rPr>
              <a:t>Entonces cumplimos las 3 etapas de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Creamos nuestro</a:t>
            </a:r>
            <a:r>
              <a:rPr i="1" lang="es" sz="1200">
                <a:solidFill>
                  <a:schemeClr val="dk1"/>
                </a:solidFill>
                <a:latin typeface="Didact Gothic"/>
                <a:ea typeface="Didact Gothic"/>
                <a:cs typeface="Didact Gothic"/>
                <a:sym typeface="Didact Gothic"/>
              </a:rPr>
              <a:t> index.html</a:t>
            </a:r>
            <a:r>
              <a:rPr lang="es" sz="1200">
                <a:solidFill>
                  <a:schemeClr val="dk1"/>
                </a:solidFill>
                <a:latin typeface="Didact Gothic"/>
                <a:ea typeface="Didact Gothic"/>
                <a:cs typeface="Didact Gothic"/>
                <a:sym typeface="Didact Gothic"/>
              </a:rPr>
              <a:t> dentro de </a:t>
            </a:r>
            <a:r>
              <a:rPr b="1" lang="es"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agregamos al</a:t>
            </a:r>
            <a:r>
              <a:rPr b="1" lang="es"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Y como ultimo enviamos a nuestro repositorio </a:t>
            </a:r>
            <a:r>
              <a:rPr b="1" lang="es" sz="1200">
                <a:solidFill>
                  <a:schemeClr val="dk1"/>
                </a:solidFill>
                <a:latin typeface="Didact Gothic"/>
                <a:ea typeface="Didact Gothic"/>
                <a:cs typeface="Didact Gothic"/>
                <a:sym typeface="Didact Gothic"/>
              </a:rPr>
              <a:t>Git Directory </a:t>
            </a:r>
            <a:r>
              <a:rPr lang="es" sz="1200">
                <a:solidFill>
                  <a:schemeClr val="dk1"/>
                </a:solidFill>
                <a:latin typeface="Didact Gothic"/>
                <a:ea typeface="Didact Gothic"/>
                <a:cs typeface="Didact Gothic"/>
                <a:sym typeface="Didact Gothic"/>
              </a:rPr>
              <a:t>el archivo </a:t>
            </a:r>
            <a:r>
              <a:rPr i="1" lang="es" sz="1200">
                <a:solidFill>
                  <a:schemeClr val="dk1"/>
                </a:solidFill>
                <a:latin typeface="Didact Gothic"/>
                <a:ea typeface="Didact Gothic"/>
                <a:cs typeface="Didact Gothic"/>
                <a:sym typeface="Didact Gothic"/>
              </a:rPr>
              <a:t>index.html </a:t>
            </a: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commit -m</a:t>
            </a:r>
            <a:r>
              <a:rPr lang="es"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31549e16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f31549e16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31549e16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f31549e164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31549e164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f31549e164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31549e164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f31549e164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a:solidFill>
                  <a:schemeClr val="dk1"/>
                </a:solidFill>
                <a:latin typeface="Didact Gothic"/>
                <a:ea typeface="Didact Gothic"/>
                <a:cs typeface="Didact Gothic"/>
                <a:sym typeface="Didact Gothic"/>
              </a:rPr>
              <a:t>Por medio de este comando </a:t>
            </a:r>
            <a:r>
              <a:rPr b="1" lang="es">
                <a:solidFill>
                  <a:schemeClr val="dk1"/>
                </a:solidFill>
                <a:latin typeface="Didact Gothic"/>
                <a:ea typeface="Didact Gothic"/>
                <a:cs typeface="Didact Gothic"/>
                <a:sym typeface="Didact Gothic"/>
              </a:rPr>
              <a:t>veremos la historia de nuestro proyecto</a:t>
            </a:r>
            <a:r>
              <a:rPr lang="es">
                <a:solidFill>
                  <a:schemeClr val="dk1"/>
                </a:solidFill>
                <a:latin typeface="Didact Gothic"/>
                <a:ea typeface="Didact Gothic"/>
                <a:cs typeface="Didact Gothic"/>
                <a:sym typeface="Didact Gothic"/>
              </a:rPr>
              <a:t>. </a:t>
            </a:r>
            <a:br>
              <a:rPr lang="es">
                <a:solidFill>
                  <a:schemeClr val="dk1"/>
                </a:solidFill>
                <a:latin typeface="Didact Gothic"/>
                <a:ea typeface="Didact Gothic"/>
                <a:cs typeface="Didact Gothic"/>
                <a:sym typeface="Didact Gothic"/>
              </a:rPr>
            </a:br>
            <a:r>
              <a:rPr lang="es">
                <a:solidFill>
                  <a:schemeClr val="dk1"/>
                </a:solidFill>
                <a:latin typeface="Didact Gothic"/>
                <a:ea typeface="Didact Gothic"/>
                <a:cs typeface="Didact Gothic"/>
                <a:sym typeface="Didact Gothic"/>
              </a:rPr>
              <a:t>Utilizando</a:t>
            </a:r>
            <a:r>
              <a:rPr i="1" lang="es">
                <a:solidFill>
                  <a:schemeClr val="dk1"/>
                </a:solidFill>
                <a:latin typeface="Didact Gothic"/>
                <a:ea typeface="Didact Gothic"/>
                <a:cs typeface="Didact Gothic"/>
                <a:sym typeface="Didact Gothic"/>
              </a:rPr>
              <a:t> git log</a:t>
            </a:r>
            <a:r>
              <a:rPr lang="es">
                <a:solidFill>
                  <a:schemeClr val="dk1"/>
                </a:solidFill>
                <a:latin typeface="Didact Gothic"/>
                <a:ea typeface="Didact Gothic"/>
                <a:cs typeface="Didact Gothic"/>
                <a:sym typeface="Didact Gothic"/>
              </a:rPr>
              <a:t> podrás ver los codigos hexadecimales que crea Sha-1, el autor y la fecha en la que se envió ese commit.</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31549e16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f31549e164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31549e16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f31549e164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31549e164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f31549e164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31549e164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f31549e164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31549e164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f31549e164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f31549e16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f31549e164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31549e16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f31549e164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31549e1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f31549e16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31549e16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f31549e164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31549e164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f31549e164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f31549e16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f31549e164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31549e16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f31549e164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31549e164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f31549e164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31549e16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f31549e164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31549e164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f31549e164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idact Gothic"/>
                <a:ea typeface="Didact Gothic"/>
                <a:cs typeface="Didact Gothic"/>
                <a:sym typeface="Didact Gothic"/>
              </a:rPr>
              <a:t>Una vez trabajado en diferentes ramas deberíamos de mezclar las ramas. Lo primero que debemos hacer para mezclar ramas es pararse sobre la rama master y desde alli usar el comando </a:t>
            </a:r>
            <a:r>
              <a:rPr i="1" lang="es">
                <a:solidFill>
                  <a:schemeClr val="dk1"/>
                </a:solidFill>
                <a:latin typeface="Didact Gothic"/>
                <a:ea typeface="Didact Gothic"/>
                <a:cs typeface="Didact Gothic"/>
                <a:sym typeface="Didact Gothic"/>
              </a:rPr>
              <a:t>git merge [rama a fundir con el master]</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09b7c85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09b7c854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09b7c854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09b7c854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31549e164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f31549e164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C</a:t>
            </a:r>
            <a:r>
              <a:rPr lang="es">
                <a:solidFill>
                  <a:schemeClr val="dk1"/>
                </a:solidFill>
              </a:rPr>
              <a:t>onfigurar y trabajar en Git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31549e1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f31549e16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f31549e16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f31549e164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31549e164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f31549e164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31549e16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f31549e164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31549e164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f31549e164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31549e164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f31549e164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f31549e164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f31549e164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31549e164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f31549e16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2.png"/><Relationship Id="rId5" Type="http://schemas.openxmlformats.org/officeDocument/2006/relationships/hyperlink" Target="https://git-scm.com/book/es/v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3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hyperlink" Target="https://git-scm.com/" TargetMode="External"/><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hyperlink" Target="https://git-scm.com/" TargetMode="External"/><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38.png"/><Relationship Id="rId5"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3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13.png"/><Relationship Id="rId5"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3.png"/><Relationship Id="rId4" Type="http://schemas.openxmlformats.org/officeDocument/2006/relationships/image" Target="../media/image46.png"/><Relationship Id="rId5"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3.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3.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png"/><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3.png"/><Relationship Id="rId4" Type="http://schemas.openxmlformats.org/officeDocument/2006/relationships/hyperlink" Target="https://git-scm.com/book/es/v1/Fundamentos-de-Git-Viendo-el-hist%C3%B3rico-de-confirmaciones" TargetMode="External"/><Relationship Id="rId5"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3.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8.png"/><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3.png"/><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3.png"/><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3.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3.png"/><Relationship Id="rId4" Type="http://schemas.openxmlformats.org/officeDocument/2006/relationships/image" Target="../media/image4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3.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3.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3.pn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3.png"/><Relationship Id="rId4" Type="http://schemas.openxmlformats.org/officeDocument/2006/relationships/image" Target="../media/image52.png"/><Relationship Id="rId5"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3.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59.png"/><Relationship Id="rId4" Type="http://schemas.openxmlformats.org/officeDocument/2006/relationships/hyperlink" Target="https://view.genial.ly/61a7993f3ef3cf0dac4e4b9c/interactive-content-faqs-desarrollo-web"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3.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3.png"/><Relationship Id="rId4" Type="http://schemas.openxmlformats.org/officeDocument/2006/relationships/image" Target="../media/image5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3.png"/><Relationship Id="rId4" Type="http://schemas.openxmlformats.org/officeDocument/2006/relationships/image" Target="../media/image5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9.pn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3a3edPNo7BLatfUKINP1tS6uNdZv-w0SSJ8PW6GBXSo/edit?usp=sharing" TargetMode="External"/><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2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193" name="Shape 193"/>
        <p:cNvGrpSpPr/>
        <p:nvPr/>
      </p:nvGrpSpPr>
      <p:grpSpPr>
        <a:xfrm>
          <a:off x="0" y="0"/>
          <a:ext cx="0" cy="0"/>
          <a:chOff x="0" y="0"/>
          <a:chExt cx="0" cy="0"/>
        </a:xfrm>
      </p:grpSpPr>
      <p:pic>
        <p:nvPicPr>
          <p:cNvPr id="194" name="Google Shape;194;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5" name="Google Shape;195;p25"/>
          <p:cNvSpPr txBox="1"/>
          <p:nvPr/>
        </p:nvSpPr>
        <p:spPr>
          <a:xfrm>
            <a:off x="3251099" y="508500"/>
            <a:ext cx="2641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a:t>
            </a:r>
            <a:endParaRPr b="0" i="1" sz="4000" u="none" cap="none" strike="noStrike">
              <a:solidFill>
                <a:srgbClr val="000000"/>
              </a:solidFill>
              <a:latin typeface="Anton"/>
              <a:ea typeface="Anton"/>
              <a:cs typeface="Anton"/>
              <a:sym typeface="Anton"/>
            </a:endParaRPr>
          </a:p>
        </p:txBody>
      </p:sp>
      <p:sp>
        <p:nvSpPr>
          <p:cNvPr id="196" name="Google Shape;196;p25"/>
          <p:cNvSpPr txBox="1"/>
          <p:nvPr/>
        </p:nvSpPr>
        <p:spPr>
          <a:xfrm>
            <a:off x="351900" y="4278725"/>
            <a:ext cx="8440200" cy="39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197" name="Google Shape;197;p25"/>
          <p:cNvSpPr txBox="1"/>
          <p:nvPr/>
        </p:nvSpPr>
        <p:spPr>
          <a:xfrm>
            <a:off x="404875" y="1642525"/>
            <a:ext cx="8440200" cy="1887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98" name="Google Shape;198;p25"/>
          <p:cNvPicPr preferRelativeResize="0"/>
          <p:nvPr/>
        </p:nvPicPr>
        <p:blipFill rotWithShape="1">
          <a:blip r:embed="rId4">
            <a:alphaModFix/>
          </a:blip>
          <a:srcRect b="0" l="0" r="0" t="0"/>
          <a:stretch/>
        </p:blipFill>
        <p:spPr>
          <a:xfrm>
            <a:off x="3494175" y="3530127"/>
            <a:ext cx="2155645" cy="901000"/>
          </a:xfrm>
          <a:prstGeom prst="rect">
            <a:avLst/>
          </a:prstGeom>
          <a:noFill/>
          <a:ln>
            <a:noFill/>
          </a:ln>
        </p:spPr>
      </p:pic>
      <p:sp>
        <p:nvSpPr>
          <p:cNvPr id="199" name="Google Shape;199;p25"/>
          <p:cNvSpPr txBox="1"/>
          <p:nvPr/>
        </p:nvSpPr>
        <p:spPr>
          <a:xfrm>
            <a:off x="81675" y="4624863"/>
            <a:ext cx="376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Light"/>
                <a:ea typeface="Helvetica Neue Light"/>
                <a:cs typeface="Helvetica Neue Light"/>
                <a:sym typeface="Helvetica Neue Light"/>
              </a:rPr>
              <a:t>Fuente: </a:t>
            </a:r>
            <a:r>
              <a:rPr lang="es" u="sng">
                <a:solidFill>
                  <a:srgbClr val="1155CC"/>
                </a:solidFill>
                <a:latin typeface="Helvetica Neue Light"/>
                <a:ea typeface="Helvetica Neue Light"/>
                <a:cs typeface="Helvetica Neue Light"/>
                <a:sym typeface="Helvetica Neue Light"/>
                <a:hlinkClick r:id="rId5">
                  <a:extLst>
                    <a:ext uri="{A12FA001-AC4F-418D-AE19-62706E023703}">
                      <ahyp:hlinkClr val="tx"/>
                    </a:ext>
                  </a:extLst>
                </a:hlinkClick>
              </a:rPr>
              <a:t>https://git-scm.com/book/es/v1/</a:t>
            </a:r>
            <a:r>
              <a:rPr b="1" i="1" lang="es">
                <a:solidFill>
                  <a:schemeClr val="dk1"/>
                </a:solidFill>
                <a:latin typeface="Helvetica Neue"/>
                <a:ea typeface="Helvetica Neue"/>
                <a:cs typeface="Helvetica Neue"/>
                <a:sym typeface="Helvetica Neue"/>
              </a:rPr>
              <a:t> </a:t>
            </a:r>
            <a:endParaRPr b="1">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5" name="Google Shape;205;p26"/>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pic>
        <p:nvPicPr>
          <p:cNvPr id="206" name="Google Shape;206;p26"/>
          <p:cNvPicPr preferRelativeResize="0"/>
          <p:nvPr/>
        </p:nvPicPr>
        <p:blipFill rotWithShape="1">
          <a:blip r:embed="rId4">
            <a:alphaModFix/>
          </a:blip>
          <a:srcRect b="0" l="0" r="0" t="0"/>
          <a:stretch/>
        </p:blipFill>
        <p:spPr>
          <a:xfrm>
            <a:off x="1791212" y="1255275"/>
            <a:ext cx="5561577" cy="323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2" name="Google Shape;212;p27"/>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7"/>
          <p:cNvSpPr txBox="1"/>
          <p:nvPr/>
        </p:nvSpPr>
        <p:spPr>
          <a:xfrm>
            <a:off x="1584075" y="107042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Con GIT, </a:t>
            </a:r>
            <a:r>
              <a:rPr b="1" i="0" lang="es" sz="1800" u="none" cap="none" strike="noStrike">
                <a:solidFill>
                  <a:srgbClr val="000000"/>
                </a:solidFill>
                <a:latin typeface="Helvetica Neue"/>
                <a:ea typeface="Helvetica Neue"/>
                <a:cs typeface="Helvetica Neue"/>
                <a:sym typeface="Helvetica Neue"/>
              </a:rPr>
              <a:t>podemos ir a versiones anteriores</a:t>
            </a:r>
            <a:r>
              <a:rPr b="0" i="0" lang="es" sz="1800" u="none" cap="none" strike="noStrike">
                <a:solidFill>
                  <a:srgbClr val="000000"/>
                </a:solidFill>
                <a:latin typeface="Helvetica Neue Light"/>
                <a:ea typeface="Helvetica Neue Light"/>
                <a:cs typeface="Helvetica Neue Light"/>
                <a:sym typeface="Helvetica Neue Light"/>
              </a:rPr>
              <a:t>, muy útil para errores, y para la organización.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4" name="Google Shape;214;p27"/>
          <p:cNvPicPr preferRelativeResize="0"/>
          <p:nvPr/>
        </p:nvPicPr>
        <p:blipFill rotWithShape="1">
          <a:blip r:embed="rId4">
            <a:alphaModFix/>
          </a:blip>
          <a:srcRect b="0" l="0" r="0" t="0"/>
          <a:stretch/>
        </p:blipFill>
        <p:spPr>
          <a:xfrm>
            <a:off x="1721599" y="2215650"/>
            <a:ext cx="5700826" cy="2048200"/>
          </a:xfrm>
          <a:prstGeom prst="rect">
            <a:avLst/>
          </a:prstGeom>
          <a:noFill/>
          <a:ln>
            <a:noFill/>
          </a:ln>
        </p:spPr>
      </p:pic>
      <p:sp>
        <p:nvSpPr>
          <p:cNvPr id="215" name="Google Shape;215;p27"/>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1" name="Google Shape;221;p28"/>
          <p:cNvPicPr preferRelativeResize="0"/>
          <p:nvPr/>
        </p:nvPicPr>
        <p:blipFill rotWithShape="1">
          <a:blip r:embed="rId4">
            <a:alphaModFix/>
          </a:blip>
          <a:srcRect b="0" l="0" r="0" t="0"/>
          <a:stretch/>
        </p:blipFill>
        <p:spPr>
          <a:xfrm>
            <a:off x="3287175" y="1111525"/>
            <a:ext cx="5308492" cy="3548100"/>
          </a:xfrm>
          <a:prstGeom prst="rect">
            <a:avLst/>
          </a:prstGeom>
          <a:noFill/>
          <a:ln>
            <a:noFill/>
          </a:ln>
        </p:spPr>
      </p:pic>
      <p:sp>
        <p:nvSpPr>
          <p:cNvPr id="222" name="Google Shape;222;p28"/>
          <p:cNvSpPr txBox="1"/>
          <p:nvPr/>
        </p:nvSpPr>
        <p:spPr>
          <a:xfrm>
            <a:off x="521450" y="140995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1er estado</a:t>
            </a:r>
            <a:r>
              <a:rPr b="0" i="0" lang="es" sz="1400" u="none" cap="none" strike="noStrike">
                <a:solidFill>
                  <a:srgbClr val="000000"/>
                </a:solidFill>
                <a:latin typeface="Helvetica Neue Light"/>
                <a:ea typeface="Helvetica Neue Light"/>
                <a:cs typeface="Helvetica Neue Light"/>
                <a:sym typeface="Helvetica Neue Light"/>
              </a:rPr>
              <a:t> (el que trabajamos)</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preparamos las cajas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3" name="Google Shape;223;p28"/>
          <p:cNvSpPr txBox="1"/>
          <p:nvPr/>
        </p:nvSpPr>
        <p:spPr>
          <a:xfrm>
            <a:off x="521450" y="2581125"/>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2do estado</a:t>
            </a:r>
            <a:r>
              <a:rPr b="0" i="0" lang="es" sz="1400" u="none" cap="none" strike="noStrike">
                <a:solidFill>
                  <a:srgbClr val="000000"/>
                </a:solidFill>
                <a:latin typeface="Helvetica Neue Light"/>
                <a:ea typeface="Helvetica Neue Light"/>
                <a:cs typeface="Helvetica Neue Light"/>
                <a:sym typeface="Helvetica Neue Light"/>
              </a:rPr>
              <a:t> (archivos listos)</a:t>
            </a:r>
            <a:br>
              <a:rPr b="0" i="0" lang="es" sz="1400" u="none" cap="none" strike="noStrike">
                <a:solidFill>
                  <a:srgbClr val="000000"/>
                </a:solidFill>
                <a:latin typeface="Helvetica Neue Light"/>
                <a:ea typeface="Helvetica Neue Light"/>
                <a:cs typeface="Helvetica Neue Light"/>
                <a:sym typeface="Helvetica Neue Light"/>
              </a:rPr>
            </a:b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agregamos las cajas listas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4" name="Google Shape;224;p28"/>
          <p:cNvSpPr txBox="1"/>
          <p:nvPr/>
        </p:nvSpPr>
        <p:spPr>
          <a:xfrm>
            <a:off x="521450" y="375230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3er estado</a:t>
            </a:r>
            <a:r>
              <a:rPr b="0" i="0" lang="es" sz="1400" u="none" cap="none" strike="noStrike">
                <a:solidFill>
                  <a:srgbClr val="000000"/>
                </a:solidFill>
                <a:latin typeface="Helvetica Neue Light"/>
                <a:ea typeface="Helvetica Neue Light"/>
                <a:cs typeface="Helvetica Neue Light"/>
                <a:sym typeface="Helvetica Neue Light"/>
              </a:rPr>
              <a:t> (registro de todos los archivos) “</a:t>
            </a:r>
            <a:r>
              <a:rPr b="0" i="1" lang="es" sz="1400" u="none" cap="none" strike="noStrike">
                <a:solidFill>
                  <a:srgbClr val="000000"/>
                </a:solidFill>
                <a:latin typeface="Helvetica Neue Light"/>
                <a:ea typeface="Helvetica Neue Light"/>
                <a:cs typeface="Helvetica Neue Light"/>
                <a:sym typeface="Helvetica Neue Light"/>
              </a:rPr>
              <a:t>lote listo</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5" name="Google Shape;225;p28"/>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1" name="Google Shape;231;p29"/>
          <p:cNvSpPr txBox="1"/>
          <p:nvPr/>
        </p:nvSpPr>
        <p:spPr>
          <a:xfrm>
            <a:off x="1326334" y="550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GITHUB?</a:t>
            </a:r>
            <a:endParaRPr b="0" i="1" sz="4000" u="none" cap="none" strike="noStrike">
              <a:solidFill>
                <a:srgbClr val="000000"/>
              </a:solidFill>
              <a:latin typeface="Anton"/>
              <a:ea typeface="Anton"/>
              <a:cs typeface="Anton"/>
              <a:sym typeface="Anton"/>
            </a:endParaRPr>
          </a:p>
        </p:txBody>
      </p:sp>
      <p:pic>
        <p:nvPicPr>
          <p:cNvPr id="232" name="Google Shape;232;p29"/>
          <p:cNvPicPr preferRelativeResize="0"/>
          <p:nvPr/>
        </p:nvPicPr>
        <p:blipFill rotWithShape="1">
          <a:blip r:embed="rId4">
            <a:alphaModFix/>
          </a:blip>
          <a:srcRect b="0" l="0" r="0" t="0"/>
          <a:stretch/>
        </p:blipFill>
        <p:spPr>
          <a:xfrm>
            <a:off x="1199625" y="1539928"/>
            <a:ext cx="6491314" cy="306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6" name="Shape 236"/>
        <p:cNvGrpSpPr/>
        <p:nvPr/>
      </p:nvGrpSpPr>
      <p:grpSpPr>
        <a:xfrm>
          <a:off x="0" y="0"/>
          <a:ext cx="0" cy="0"/>
          <a:chOff x="0" y="0"/>
          <a:chExt cx="0" cy="0"/>
        </a:xfrm>
      </p:grpSpPr>
      <p:pic>
        <p:nvPicPr>
          <p:cNvPr id="237" name="Google Shape;237;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8" name="Google Shape;238;p30"/>
          <p:cNvSpPr txBox="1"/>
          <p:nvPr/>
        </p:nvSpPr>
        <p:spPr>
          <a:xfrm>
            <a:off x="915600" y="1230013"/>
            <a:ext cx="73128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Git</a:t>
            </a:r>
            <a:r>
              <a:rPr b="0" i="0" lang="es" sz="2000" u="none" cap="none" strike="noStrike">
                <a:solidFill>
                  <a:srgbClr val="000000"/>
                </a:solidFill>
                <a:latin typeface="Helvetica Neue Light"/>
                <a:ea typeface="Helvetica Neue Light"/>
                <a:cs typeface="Helvetica Neue Light"/>
                <a:sym typeface="Helvetica Neue Light"/>
              </a:rPr>
              <a:t> es uno de los sistemas de control de versiones más populares entre los desarrolladores.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P</a:t>
            </a:r>
            <a:r>
              <a:rPr b="0" i="0" lang="es" sz="2000" u="none" cap="none" strike="noStrike">
                <a:solidFill>
                  <a:srgbClr val="000000"/>
                </a:solidFill>
                <a:latin typeface="Helvetica Neue Light"/>
                <a:ea typeface="Helvetica Neue Light"/>
                <a:cs typeface="Helvetica Neue Light"/>
                <a:sym typeface="Helvetica Neue Light"/>
              </a:rPr>
              <a:t>arte de su popularidad se la debe a </a:t>
            </a:r>
            <a:r>
              <a:rPr b="1" i="0" lang="es" sz="2000" u="none" cap="none" strike="noStrike">
                <a:solidFill>
                  <a:srgbClr val="000000"/>
                </a:solidFill>
                <a:latin typeface="Helvetica Neue"/>
                <a:ea typeface="Helvetica Neue"/>
                <a:cs typeface="Helvetica Neue"/>
                <a:sym typeface="Helvetica Neue"/>
              </a:rPr>
              <a:t>GitHub,</a:t>
            </a:r>
            <a:r>
              <a:rPr b="0" i="0" lang="es" sz="2000" u="none" cap="none" strike="noStrike">
                <a:solidFill>
                  <a:srgbClr val="000000"/>
                </a:solidFill>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un excelente servicio de alojamiento de repositorios de software con este sistema</a:t>
            </a:r>
            <a:r>
              <a:rPr b="0" i="0" lang="es" sz="2000" u="none" cap="none" strike="noStrike">
                <a:solidFill>
                  <a:srgbClr val="000000"/>
                </a:solidFill>
                <a:latin typeface="Helvetica Neue Light"/>
                <a:ea typeface="Helvetica Neue Light"/>
                <a:cs typeface="Helvetica Neue Light"/>
                <a:sym typeface="Helvetica Neue Light"/>
              </a:rPr>
              <a:t>.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1300"/>
              </a:spcBef>
              <a:spcAft>
                <a:spcPts val="1300"/>
              </a:spcAft>
              <a:buClr>
                <a:srgbClr val="000000"/>
              </a:buClr>
              <a:buSzPts val="24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¡Lo veremos la próxima clase!</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239" name="Google Shape;239;p30"/>
          <p:cNvSpPr txBox="1"/>
          <p:nvPr/>
        </p:nvSpPr>
        <p:spPr>
          <a:xfrm>
            <a:off x="3072000" y="36740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300"/>
              </a:spcAft>
              <a:buNone/>
            </a:pPr>
            <a:r>
              <a:rPr i="1" lang="es" sz="4000">
                <a:solidFill>
                  <a:schemeClr val="dk1"/>
                </a:solidFill>
                <a:latin typeface="Anton"/>
                <a:ea typeface="Anton"/>
                <a:cs typeface="Anton"/>
                <a:sym typeface="Anton"/>
              </a:rPr>
              <a:t>GITHUB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3" name="Shape 243"/>
        <p:cNvGrpSpPr/>
        <p:nvPr/>
      </p:nvGrpSpPr>
      <p:grpSpPr>
        <a:xfrm>
          <a:off x="0" y="0"/>
          <a:ext cx="0" cy="0"/>
          <a:chOff x="0" y="0"/>
          <a:chExt cx="0" cy="0"/>
        </a:xfrm>
      </p:grpSpPr>
      <p:sp>
        <p:nvSpPr>
          <p:cNvPr id="244" name="Google Shape;244;p31"/>
          <p:cNvSpPr txBox="1"/>
          <p:nvPr/>
        </p:nvSpPr>
        <p:spPr>
          <a:xfrm>
            <a:off x="1331850" y="2077200"/>
            <a:ext cx="6480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Y CONFIGURACIÓN DE GIT</a:t>
            </a:r>
            <a:endParaRPr b="0" i="1" sz="3600" u="none" cap="none" strike="noStrike">
              <a:solidFill>
                <a:srgbClr val="000000"/>
              </a:solidFill>
              <a:latin typeface="Anton"/>
              <a:ea typeface="Anton"/>
              <a:cs typeface="Anton"/>
              <a:sym typeface="Anton"/>
            </a:endParaRPr>
          </a:p>
        </p:txBody>
      </p:sp>
      <p:pic>
        <p:nvPicPr>
          <p:cNvPr id="245" name="Google Shape;24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1" name="Google Shape;251;p32"/>
          <p:cNvSpPr txBox="1"/>
          <p:nvPr/>
        </p:nvSpPr>
        <p:spPr>
          <a:xfrm>
            <a:off x="1051800" y="38560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INSTALACIÓN Y CONFIGURACIÓN DE GIT</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252" name="Google Shape;252;p32"/>
          <p:cNvSpPr txBox="1"/>
          <p:nvPr/>
        </p:nvSpPr>
        <p:spPr>
          <a:xfrm>
            <a:off x="1454400" y="1083400"/>
            <a:ext cx="6235200" cy="3274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Lo primero es lo primero: tienes que instalarlo.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Puedes obtenerlo de varias maneras, las dos principales son </a:t>
            </a:r>
            <a:r>
              <a:rPr b="1" i="0" lang="es" sz="2000" u="none" cap="none" strike="noStrike">
                <a:solidFill>
                  <a:schemeClr val="dk1"/>
                </a:solidFill>
                <a:latin typeface="Helvetica Neue"/>
                <a:ea typeface="Helvetica Neue"/>
                <a:cs typeface="Helvetica Neue"/>
                <a:sym typeface="Helvetica Neue"/>
              </a:rPr>
              <a:t>instalarlo desde código fuente, o instalar un paquete existente para tu plataforma.</a:t>
            </a:r>
            <a:endParaRPr b="1" i="0" sz="2000" u="none" cap="none" strike="noStrike">
              <a:solidFill>
                <a:srgbClr val="000000"/>
              </a:solidFill>
              <a:latin typeface="Helvetica Neue"/>
              <a:ea typeface="Helvetica Neue"/>
              <a:cs typeface="Helvetica Neue"/>
              <a:sym typeface="Helvetica Neue"/>
            </a:endParaRPr>
          </a:p>
        </p:txBody>
      </p:sp>
      <p:pic>
        <p:nvPicPr>
          <p:cNvPr id="253" name="Google Shape;253;p32"/>
          <p:cNvPicPr preferRelativeResize="0"/>
          <p:nvPr/>
        </p:nvPicPr>
        <p:blipFill>
          <a:blip r:embed="rId4">
            <a:alphaModFix/>
          </a:blip>
          <a:stretch>
            <a:fillRect/>
          </a:stretch>
        </p:blipFill>
        <p:spPr>
          <a:xfrm>
            <a:off x="2866550" y="1663475"/>
            <a:ext cx="3410900" cy="1918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9" name="Google Shape;259;p3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descarga el paquete de instalación “download (nro versión) for Windows” (o si tienes otro sistema operativo, dirá Mac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0" name="Google Shape;260;p33"/>
          <p:cNvPicPr preferRelativeResize="0"/>
          <p:nvPr/>
        </p:nvPicPr>
        <p:blipFill rotWithShape="1">
          <a:blip r:embed="rId5">
            <a:alphaModFix/>
          </a:blip>
          <a:srcRect b="0" l="0" r="0" t="0"/>
          <a:stretch/>
        </p:blipFill>
        <p:spPr>
          <a:xfrm>
            <a:off x="839513" y="2515475"/>
            <a:ext cx="7464975" cy="1996450"/>
          </a:xfrm>
          <a:prstGeom prst="rect">
            <a:avLst/>
          </a:prstGeom>
          <a:noFill/>
          <a:ln>
            <a:noFill/>
          </a:ln>
        </p:spPr>
      </p:pic>
      <p:sp>
        <p:nvSpPr>
          <p:cNvPr id="261" name="Google Shape;261;p33"/>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62" name="Google Shape;262;p33"/>
          <p:cNvSpPr/>
          <p:nvPr/>
        </p:nvSpPr>
        <p:spPr>
          <a:xfrm>
            <a:off x="857250" y="2530925"/>
            <a:ext cx="7449900" cy="1980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a:t>
            </a:r>
            <a:endParaRPr b="0" i="1" sz="3600" u="none" cap="none" strike="noStrike">
              <a:solidFill>
                <a:srgbClr val="121212"/>
              </a:solidFill>
              <a:latin typeface="Anton"/>
              <a:ea typeface="Anton"/>
              <a:cs typeface="Anton"/>
              <a:sym typeface="Anton"/>
            </a:endParaRPr>
          </a:p>
        </p:txBody>
      </p:sp>
      <p:sp>
        <p:nvSpPr>
          <p:cNvPr id="71" name="Google Shape;71;p16"/>
          <p:cNvSpPr txBox="1"/>
          <p:nvPr/>
        </p:nvSpPr>
        <p:spPr>
          <a:xfrm>
            <a:off x="1875900" y="1673925"/>
            <a:ext cx="5392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a:t>
            </a:r>
            <a:r>
              <a:rPr b="1" lang="es" sz="2000">
                <a:solidFill>
                  <a:srgbClr val="121212"/>
                </a:solidFill>
                <a:latin typeface="Helvetica Neue"/>
                <a:ea typeface="Helvetica Neue"/>
                <a:cs typeface="Helvetica Neue"/>
                <a:sym typeface="Helvetica Neue"/>
              </a:rPr>
              <a:t>9</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2" name="Google Shape;72;p1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8" name="Google Shape;268;p34"/>
          <p:cNvSpPr txBox="1"/>
          <p:nvPr/>
        </p:nvSpPr>
        <p:spPr>
          <a:xfrm>
            <a:off x="901925" y="1199625"/>
            <a:ext cx="7687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Ahora debes </a:t>
            </a:r>
            <a:r>
              <a:rPr b="1" i="0" lang="es" sz="1800" u="none" cap="none" strike="noStrike">
                <a:solidFill>
                  <a:srgbClr val="000000"/>
                </a:solidFill>
                <a:highlight>
                  <a:srgbClr val="FFFFFF"/>
                </a:highlight>
                <a:latin typeface="Helvetica Neue"/>
                <a:ea typeface="Helvetica Neue"/>
                <a:cs typeface="Helvetica Neue"/>
                <a:sym typeface="Helvetica Neue"/>
              </a:rPr>
              <a:t>ejecutar el archivo descargado</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elegir la carpeta donde ubicar los archivos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9" name="Google Shape;269;p34"/>
          <p:cNvPicPr preferRelativeResize="0"/>
          <p:nvPr/>
        </p:nvPicPr>
        <p:blipFill rotWithShape="1">
          <a:blip r:embed="rId4">
            <a:alphaModFix/>
          </a:blip>
          <a:srcRect b="0" l="0" r="0" t="0"/>
          <a:stretch/>
        </p:blipFill>
        <p:spPr>
          <a:xfrm>
            <a:off x="1811450" y="2191725"/>
            <a:ext cx="5521100" cy="2417600"/>
          </a:xfrm>
          <a:prstGeom prst="rect">
            <a:avLst/>
          </a:prstGeom>
          <a:noFill/>
          <a:ln>
            <a:noFill/>
          </a:ln>
        </p:spPr>
      </p:pic>
      <p:sp>
        <p:nvSpPr>
          <p:cNvPr id="270" name="Google Shape;270;p34"/>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71" name="Google Shape;271;p34"/>
          <p:cNvSpPr/>
          <p:nvPr/>
        </p:nvSpPr>
        <p:spPr>
          <a:xfrm>
            <a:off x="1811450" y="2143125"/>
            <a:ext cx="5521200" cy="2466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7" name="Google Shape;277;p35"/>
          <p:cNvSpPr txBox="1"/>
          <p:nvPr/>
        </p:nvSpPr>
        <p:spPr>
          <a:xfrm>
            <a:off x="891725" y="11302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 Asegúrate de tener seleccionada</a:t>
            </a:r>
            <a:r>
              <a:rPr b="0" i="1" lang="es" sz="1800" u="none" cap="none" strike="noStrike">
                <a:solidFill>
                  <a:srgbClr val="000000"/>
                </a:solidFill>
                <a:latin typeface="Helvetica Neue Light"/>
                <a:ea typeface="Helvetica Neue Light"/>
                <a:cs typeface="Helvetica Neue Light"/>
                <a:sym typeface="Helvetica Neue Light"/>
              </a:rPr>
              <a:t> </a:t>
            </a:r>
            <a:r>
              <a:rPr b="1" i="1" lang="es" sz="1800" u="none" cap="none" strike="noStrike">
                <a:solidFill>
                  <a:srgbClr val="000000"/>
                </a:solidFill>
                <a:latin typeface="Helvetica Neue"/>
                <a:ea typeface="Helvetica Neue"/>
                <a:cs typeface="Helvetica Neue"/>
                <a:sym typeface="Helvetica Neue"/>
              </a:rPr>
              <a:t>git bash</a:t>
            </a:r>
            <a:r>
              <a:rPr b="0" i="1" lang="es" sz="1800" u="none" cap="none" strike="noStrike">
                <a:solidFill>
                  <a:srgbClr val="000000"/>
                </a:solidFill>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que es la herramienta principal con la que trabajaremos. Con esto se terminará la instalación.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78" name="Google Shape;278;p35"/>
          <p:cNvPicPr preferRelativeResize="0"/>
          <p:nvPr/>
        </p:nvPicPr>
        <p:blipFill rotWithShape="1">
          <a:blip r:embed="rId4">
            <a:alphaModFix/>
          </a:blip>
          <a:srcRect b="0" l="0" r="0" t="0"/>
          <a:stretch/>
        </p:blipFill>
        <p:spPr>
          <a:xfrm>
            <a:off x="2411375" y="2166825"/>
            <a:ext cx="4191000" cy="2619375"/>
          </a:xfrm>
          <a:prstGeom prst="rect">
            <a:avLst/>
          </a:prstGeom>
          <a:noFill/>
          <a:ln>
            <a:noFill/>
          </a:ln>
        </p:spPr>
      </p:pic>
      <p:sp>
        <p:nvSpPr>
          <p:cNvPr id="279" name="Google Shape;279;p35"/>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0" name="Google Shape;280;p35"/>
          <p:cNvSpPr/>
          <p:nvPr/>
        </p:nvSpPr>
        <p:spPr>
          <a:xfrm>
            <a:off x="2415750" y="2166825"/>
            <a:ext cx="4191000" cy="2619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6" name="Google Shape;286;p36"/>
          <p:cNvSpPr txBox="1"/>
          <p:nvPr/>
        </p:nvSpPr>
        <p:spPr>
          <a:xfrm>
            <a:off x="891725" y="1199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Continúa haciendo clic en “next”.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87" name="Google Shape;287;p36"/>
          <p:cNvPicPr preferRelativeResize="0"/>
          <p:nvPr/>
        </p:nvPicPr>
        <p:blipFill rotWithShape="1">
          <a:blip r:embed="rId4">
            <a:alphaModFix/>
          </a:blip>
          <a:srcRect b="0" l="0" r="0" t="0"/>
          <a:stretch/>
        </p:blipFill>
        <p:spPr>
          <a:xfrm>
            <a:off x="2610338" y="1814650"/>
            <a:ext cx="3923325" cy="3059400"/>
          </a:xfrm>
          <a:prstGeom prst="rect">
            <a:avLst/>
          </a:prstGeom>
          <a:noFill/>
          <a:ln>
            <a:noFill/>
          </a:ln>
        </p:spPr>
      </p:pic>
      <p:sp>
        <p:nvSpPr>
          <p:cNvPr id="288" name="Google Shape;288;p36"/>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9" name="Google Shape;289;p36"/>
          <p:cNvSpPr/>
          <p:nvPr/>
        </p:nvSpPr>
        <p:spPr>
          <a:xfrm>
            <a:off x="2610350" y="1814650"/>
            <a:ext cx="3923400" cy="3059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5" name="Google Shape;295;p37"/>
          <p:cNvSpPr txBox="1"/>
          <p:nvPr/>
        </p:nvSpPr>
        <p:spPr>
          <a:xfrm>
            <a:off x="956850" y="11383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En esta pantalla, elige de la lista </a:t>
            </a:r>
            <a:r>
              <a:rPr b="1" i="0" lang="es" sz="1800" u="none" cap="none" strike="noStrike">
                <a:solidFill>
                  <a:srgbClr val="000000"/>
                </a:solidFill>
                <a:highlight>
                  <a:srgbClr val="FFFFFF"/>
                </a:highlight>
                <a:latin typeface="Helvetica Neue"/>
                <a:ea typeface="Helvetica Neue"/>
                <a:cs typeface="Helvetica Neue"/>
                <a:sym typeface="Helvetica Neue"/>
              </a:rPr>
              <a:t>“use visual studio code as Git’s default editor”</a:t>
            </a:r>
            <a:endParaRPr b="1" i="0" sz="1800" u="none" cap="none" strike="noStrike">
              <a:solidFill>
                <a:srgbClr val="000000"/>
              </a:solidFill>
              <a:latin typeface="Helvetica Neue"/>
              <a:ea typeface="Helvetica Neue"/>
              <a:cs typeface="Helvetica Neue"/>
              <a:sym typeface="Helvetica Neue"/>
            </a:endParaRPr>
          </a:p>
        </p:txBody>
      </p:sp>
      <p:pic>
        <p:nvPicPr>
          <p:cNvPr id="296" name="Google Shape;296;p37"/>
          <p:cNvPicPr preferRelativeResize="0"/>
          <p:nvPr/>
        </p:nvPicPr>
        <p:blipFill rotWithShape="1">
          <a:blip r:embed="rId4">
            <a:alphaModFix/>
          </a:blip>
          <a:srcRect b="0" l="0" r="0" t="0"/>
          <a:stretch/>
        </p:blipFill>
        <p:spPr>
          <a:xfrm>
            <a:off x="2792146" y="1897425"/>
            <a:ext cx="3725629" cy="2902700"/>
          </a:xfrm>
          <a:prstGeom prst="rect">
            <a:avLst/>
          </a:prstGeom>
          <a:noFill/>
          <a:ln>
            <a:noFill/>
          </a:ln>
        </p:spPr>
      </p:pic>
      <p:sp>
        <p:nvSpPr>
          <p:cNvPr id="297" name="Google Shape;297;p37"/>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98" name="Google Shape;298;p37"/>
          <p:cNvSpPr/>
          <p:nvPr/>
        </p:nvSpPr>
        <p:spPr>
          <a:xfrm>
            <a:off x="2808125" y="1897425"/>
            <a:ext cx="3725700" cy="29028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4" name="Google Shape;304;p38"/>
          <p:cNvPicPr preferRelativeResize="0"/>
          <p:nvPr/>
        </p:nvPicPr>
        <p:blipFill rotWithShape="1">
          <a:blip r:embed="rId4">
            <a:alphaModFix/>
          </a:blip>
          <a:srcRect b="0" l="0" r="0" t="0"/>
          <a:stretch/>
        </p:blipFill>
        <p:spPr>
          <a:xfrm>
            <a:off x="2542988" y="1692225"/>
            <a:ext cx="4058028" cy="3137250"/>
          </a:xfrm>
          <a:prstGeom prst="rect">
            <a:avLst/>
          </a:prstGeom>
          <a:noFill/>
          <a:ln>
            <a:noFill/>
          </a:ln>
        </p:spPr>
      </p:pic>
      <p:sp>
        <p:nvSpPr>
          <p:cNvPr id="305" name="Google Shape;305;p38"/>
          <p:cNvSpPr txBox="1"/>
          <p:nvPr/>
        </p:nvSpPr>
        <p:spPr>
          <a:xfrm>
            <a:off x="956850" y="9229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Haz click en </a:t>
            </a:r>
            <a:r>
              <a:rPr b="1" i="0" lang="es" sz="1800" u="none" cap="none" strike="noStrike">
                <a:solidFill>
                  <a:srgbClr val="000000"/>
                </a:solidFill>
                <a:highlight>
                  <a:srgbClr val="FFFFFF"/>
                </a:highlight>
                <a:latin typeface="Helvetica Neue"/>
                <a:ea typeface="Helvetica Neue"/>
                <a:cs typeface="Helvetica Neue"/>
                <a:sym typeface="Helvetica Neue"/>
              </a:rPr>
              <a:t>“next”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hasta finalizar la instalación, dejando las configuraciones por defecto.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06" name="Google Shape;306;p38"/>
          <p:cNvSpPr txBox="1"/>
          <p:nvPr/>
        </p:nvSpPr>
        <p:spPr>
          <a:xfrm>
            <a:off x="1592675" y="1310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07" name="Google Shape;307;p38"/>
          <p:cNvSpPr/>
          <p:nvPr/>
        </p:nvSpPr>
        <p:spPr>
          <a:xfrm>
            <a:off x="2475725" y="1692225"/>
            <a:ext cx="4125300" cy="3186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3" name="Google Shape;313;p39"/>
          <p:cNvSpPr txBox="1"/>
          <p:nvPr/>
        </p:nvSpPr>
        <p:spPr>
          <a:xfrm>
            <a:off x="809238" y="1007900"/>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Finalmente aparece el botón “install”.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14" name="Google Shape;314;p39"/>
          <p:cNvPicPr preferRelativeResize="0"/>
          <p:nvPr/>
        </p:nvPicPr>
        <p:blipFill rotWithShape="1">
          <a:blip r:embed="rId4">
            <a:alphaModFix/>
          </a:blip>
          <a:srcRect b="0" l="0" r="0" t="0"/>
          <a:stretch/>
        </p:blipFill>
        <p:spPr>
          <a:xfrm>
            <a:off x="2396550" y="1582025"/>
            <a:ext cx="4055680" cy="3137250"/>
          </a:xfrm>
          <a:prstGeom prst="rect">
            <a:avLst/>
          </a:prstGeom>
          <a:noFill/>
          <a:ln>
            <a:noFill/>
          </a:ln>
        </p:spPr>
      </p:pic>
      <p:sp>
        <p:nvSpPr>
          <p:cNvPr id="315" name="Google Shape;315;p39"/>
          <p:cNvSpPr txBox="1"/>
          <p:nvPr/>
        </p:nvSpPr>
        <p:spPr>
          <a:xfrm>
            <a:off x="1626300" y="192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16" name="Google Shape;316;p39"/>
          <p:cNvSpPr/>
          <p:nvPr/>
        </p:nvSpPr>
        <p:spPr>
          <a:xfrm>
            <a:off x="2396550" y="1582025"/>
            <a:ext cx="4055700" cy="3137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2" name="Google Shape;322;p40"/>
          <p:cNvSpPr txBox="1"/>
          <p:nvPr/>
        </p:nvSpPr>
        <p:spPr>
          <a:xfrm>
            <a:off x="956850" y="96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Instalación finalizada.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23" name="Google Shape;323;p40"/>
          <p:cNvPicPr preferRelativeResize="0"/>
          <p:nvPr/>
        </p:nvPicPr>
        <p:blipFill rotWithShape="1">
          <a:blip r:embed="rId4">
            <a:alphaModFix/>
          </a:blip>
          <a:srcRect b="0" l="0" r="0" t="0"/>
          <a:stretch/>
        </p:blipFill>
        <p:spPr>
          <a:xfrm>
            <a:off x="1101876" y="1612975"/>
            <a:ext cx="4025651" cy="3098550"/>
          </a:xfrm>
          <a:prstGeom prst="rect">
            <a:avLst/>
          </a:prstGeom>
          <a:noFill/>
          <a:ln>
            <a:noFill/>
          </a:ln>
        </p:spPr>
      </p:pic>
      <p:sp>
        <p:nvSpPr>
          <p:cNvPr id="324" name="Google Shape;324;p40"/>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pic>
        <p:nvPicPr>
          <p:cNvPr descr="Happy Ftw GIF" id="325" name="Google Shape;325;p40"/>
          <p:cNvPicPr preferRelativeResize="0"/>
          <p:nvPr/>
        </p:nvPicPr>
        <p:blipFill>
          <a:blip r:embed="rId5">
            <a:alphaModFix/>
          </a:blip>
          <a:stretch>
            <a:fillRect/>
          </a:stretch>
        </p:blipFill>
        <p:spPr>
          <a:xfrm>
            <a:off x="5365550" y="1751450"/>
            <a:ext cx="2821600" cy="2821600"/>
          </a:xfrm>
          <a:prstGeom prst="rect">
            <a:avLst/>
          </a:prstGeom>
          <a:noFill/>
          <a:ln>
            <a:noFill/>
          </a:ln>
        </p:spPr>
      </p:pic>
      <p:sp>
        <p:nvSpPr>
          <p:cNvPr id="326" name="Google Shape;326;p40"/>
          <p:cNvSpPr/>
          <p:nvPr/>
        </p:nvSpPr>
        <p:spPr>
          <a:xfrm>
            <a:off x="1101875" y="1632550"/>
            <a:ext cx="4025700" cy="3098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2" name="Google Shape;332;p41"/>
          <p:cNvPicPr preferRelativeResize="0"/>
          <p:nvPr/>
        </p:nvPicPr>
        <p:blipFill rotWithShape="1">
          <a:blip r:embed="rId4">
            <a:alphaModFix/>
          </a:blip>
          <a:srcRect b="0" l="-1950" r="1950" t="0"/>
          <a:stretch/>
        </p:blipFill>
        <p:spPr>
          <a:xfrm>
            <a:off x="3272600" y="126675"/>
            <a:ext cx="5739050" cy="4890150"/>
          </a:xfrm>
          <a:prstGeom prst="rect">
            <a:avLst/>
          </a:prstGeom>
          <a:noFill/>
          <a:ln>
            <a:noFill/>
          </a:ln>
        </p:spPr>
      </p:pic>
      <p:sp>
        <p:nvSpPr>
          <p:cNvPr id="333" name="Google Shape;333;p41"/>
          <p:cNvSpPr txBox="1"/>
          <p:nvPr/>
        </p:nvSpPr>
        <p:spPr>
          <a:xfrm>
            <a:off x="252675" y="580400"/>
            <a:ext cx="251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34" name="Google Shape;334;p41"/>
          <p:cNvSpPr txBox="1"/>
          <p:nvPr/>
        </p:nvSpPr>
        <p:spPr>
          <a:xfrm>
            <a:off x="252675" y="2047825"/>
            <a:ext cx="2728500" cy="26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Ahora tendrás disponible</a:t>
            </a:r>
            <a:r>
              <a:rPr b="0" i="1" lang="es" sz="1800" u="none" cap="none" strike="noStrike">
                <a:solidFill>
                  <a:srgbClr val="000000"/>
                </a:solidFill>
                <a:latin typeface="Helvetica Neue Light"/>
                <a:ea typeface="Helvetica Neue Light"/>
                <a:cs typeface="Helvetica Neue Light"/>
                <a:sym typeface="Helvetica Neue Light"/>
              </a:rPr>
              <a:t> Git Bash</a:t>
            </a:r>
            <a:r>
              <a:rPr b="0" i="0" lang="es" sz="1800" u="none" cap="none" strike="noStrike">
                <a:solidFill>
                  <a:srgbClr val="000000"/>
                </a:solidFill>
                <a:latin typeface="Helvetica Neue Light"/>
                <a:ea typeface="Helvetica Neue Light"/>
                <a:cs typeface="Helvetica Neue Light"/>
                <a:sym typeface="Helvetica Neue Light"/>
              </a:rPr>
              <a:t> desde tu lista de programas. Aquí es donde trabajaremos con Git.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Alternativa: Git GUI, para tener una interfaz más amigable.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35" name="Google Shape;335;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1" name="Google Shape;341;p42"/>
          <p:cNvSpPr txBox="1"/>
          <p:nvPr/>
        </p:nvSpPr>
        <p:spPr>
          <a:xfrm>
            <a:off x="727300" y="9808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versión) for Mac” (o si tienes otro sistema operativo, dirá Windows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42" name="Google Shape;342;p42"/>
          <p:cNvPicPr preferRelativeResize="0"/>
          <p:nvPr/>
        </p:nvPicPr>
        <p:blipFill rotWithShape="1">
          <a:blip r:embed="rId5">
            <a:alphaModFix/>
          </a:blip>
          <a:srcRect b="0" l="0" r="0" t="0"/>
          <a:stretch/>
        </p:blipFill>
        <p:spPr>
          <a:xfrm>
            <a:off x="727300" y="2184525"/>
            <a:ext cx="7724146" cy="2322700"/>
          </a:xfrm>
          <a:prstGeom prst="rect">
            <a:avLst/>
          </a:prstGeom>
          <a:noFill/>
          <a:ln>
            <a:noFill/>
          </a:ln>
        </p:spPr>
      </p:pic>
      <p:sp>
        <p:nvSpPr>
          <p:cNvPr id="343" name="Google Shape;343;p42"/>
          <p:cNvSpPr txBox="1"/>
          <p:nvPr/>
        </p:nvSpPr>
        <p:spPr>
          <a:xfrm>
            <a:off x="1626300" y="97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44" name="Google Shape;344;p42"/>
          <p:cNvSpPr/>
          <p:nvPr/>
        </p:nvSpPr>
        <p:spPr>
          <a:xfrm>
            <a:off x="727300" y="2184525"/>
            <a:ext cx="7724100" cy="23226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0" name="Google Shape;350;p43"/>
          <p:cNvSpPr txBox="1"/>
          <p:nvPr/>
        </p:nvSpPr>
        <p:spPr>
          <a:xfrm>
            <a:off x="839550" y="9792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Posiblemente te salga este cartel de seguridad al intentar ejecutar el archivo descargado.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51" name="Google Shape;351;p43"/>
          <p:cNvPicPr preferRelativeResize="0"/>
          <p:nvPr/>
        </p:nvPicPr>
        <p:blipFill rotWithShape="1">
          <a:blip r:embed="rId4">
            <a:alphaModFix/>
          </a:blip>
          <a:srcRect b="0" l="0" r="0" t="0"/>
          <a:stretch/>
        </p:blipFill>
        <p:spPr>
          <a:xfrm>
            <a:off x="2296400" y="1853050"/>
            <a:ext cx="4551201" cy="2806574"/>
          </a:xfrm>
          <a:prstGeom prst="rect">
            <a:avLst/>
          </a:prstGeom>
          <a:noFill/>
          <a:ln>
            <a:noFill/>
          </a:ln>
        </p:spPr>
      </p:pic>
      <p:sp>
        <p:nvSpPr>
          <p:cNvPr id="352" name="Google Shape;352;p43"/>
          <p:cNvSpPr txBox="1"/>
          <p:nvPr/>
        </p:nvSpPr>
        <p:spPr>
          <a:xfrm>
            <a:off x="1626300" y="844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53" name="Google Shape;353;p43"/>
          <p:cNvSpPr/>
          <p:nvPr/>
        </p:nvSpPr>
        <p:spPr>
          <a:xfrm>
            <a:off x="2255375" y="1852975"/>
            <a:ext cx="45921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6" name="Shape 76"/>
        <p:cNvGrpSpPr/>
        <p:nvPr/>
      </p:nvGrpSpPr>
      <p:grpSpPr>
        <a:xfrm>
          <a:off x="0" y="0"/>
          <a:ext cx="0" cy="0"/>
          <a:chOff x="0" y="0"/>
          <a:chExt cx="0" cy="0"/>
        </a:xfrm>
      </p:grpSpPr>
      <p:sp>
        <p:nvSpPr>
          <p:cNvPr id="77" name="Google Shape;77;p17"/>
          <p:cNvSpPr txBox="1"/>
          <p:nvPr/>
        </p:nvSpPr>
        <p:spPr>
          <a:xfrm>
            <a:off x="4006550" y="1257225"/>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Git.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Aprender </a:t>
            </a:r>
            <a:r>
              <a:rPr lang="es" sz="1800">
                <a:latin typeface="Helvetica Neue Light"/>
                <a:ea typeface="Helvetica Neue Light"/>
                <a:cs typeface="Helvetica Neue Light"/>
                <a:sym typeface="Helvetica Neue Light"/>
              </a:rPr>
              <a:t>cómo manejar</a:t>
            </a:r>
            <a:r>
              <a:rPr b="0" i="0" lang="es" sz="1800" u="none" cap="none" strike="noStrike">
                <a:solidFill>
                  <a:srgbClr val="000000"/>
                </a:solidFill>
                <a:latin typeface="Helvetica Neue Light"/>
                <a:ea typeface="Helvetica Neue Light"/>
                <a:cs typeface="Helvetica Neue Light"/>
                <a:sym typeface="Helvetica Neue Light"/>
              </a:rPr>
              <a:t> la terminal.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Usar los comandos básicos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8" name="Google Shape;78;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 name="Google Shape;79;p17"/>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0" name="Google Shape;80;p17"/>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9" name="Google Shape;359;p44"/>
          <p:cNvSpPr txBox="1"/>
          <p:nvPr/>
        </p:nvSpPr>
        <p:spPr>
          <a:xfrm>
            <a:off x="786713" y="11099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preferencias de sistema</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seguridad</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encontrarán lo siguiente. Hacen clic en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abrir de todos modos</a:t>
            </a:r>
            <a:r>
              <a:rPr b="1" i="0" lang="es" sz="1800" u="none" cap="none" strike="noStrike">
                <a:solidFill>
                  <a:srgbClr val="000000"/>
                </a:solidFill>
                <a:highlight>
                  <a:srgbClr val="FFFFFF"/>
                </a:highlight>
                <a:latin typeface="Helvetica Neue"/>
                <a:ea typeface="Helvetica Neue"/>
                <a:cs typeface="Helvetica Neue"/>
                <a:sym typeface="Helvetica Neue"/>
              </a:rPr>
              <a:t>”</a:t>
            </a:r>
            <a:endParaRPr b="1" i="0" sz="1800" u="none" cap="none" strike="noStrike">
              <a:solidFill>
                <a:srgbClr val="000000"/>
              </a:solidFill>
              <a:latin typeface="Helvetica Neue"/>
              <a:ea typeface="Helvetica Neue"/>
              <a:cs typeface="Helvetica Neue"/>
              <a:sym typeface="Helvetica Neue"/>
            </a:endParaRPr>
          </a:p>
        </p:txBody>
      </p:sp>
      <p:pic>
        <p:nvPicPr>
          <p:cNvPr id="360" name="Google Shape;360;p44"/>
          <p:cNvPicPr preferRelativeResize="0"/>
          <p:nvPr/>
        </p:nvPicPr>
        <p:blipFill rotWithShape="1">
          <a:blip r:embed="rId4">
            <a:alphaModFix/>
          </a:blip>
          <a:srcRect b="0" l="0" r="0" t="0"/>
          <a:stretch/>
        </p:blipFill>
        <p:spPr>
          <a:xfrm>
            <a:off x="786725" y="2317875"/>
            <a:ext cx="7598376" cy="1597325"/>
          </a:xfrm>
          <a:prstGeom prst="rect">
            <a:avLst/>
          </a:prstGeom>
          <a:noFill/>
          <a:ln>
            <a:noFill/>
          </a:ln>
        </p:spPr>
      </p:pic>
      <p:sp>
        <p:nvSpPr>
          <p:cNvPr id="361" name="Google Shape;361;p44"/>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62" name="Google Shape;362;p44"/>
          <p:cNvSpPr/>
          <p:nvPr/>
        </p:nvSpPr>
        <p:spPr>
          <a:xfrm>
            <a:off x="786725" y="2317900"/>
            <a:ext cx="7598400" cy="15972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8" name="Google Shape;368;p45"/>
          <p:cNvSpPr txBox="1"/>
          <p:nvPr/>
        </p:nvSpPr>
        <p:spPr>
          <a:xfrm>
            <a:off x="856938" y="9219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Un cartel más, y clic en </a:t>
            </a:r>
            <a:r>
              <a:rPr b="1" i="0" lang="es" sz="1800" u="none" cap="none" strike="noStrike">
                <a:solidFill>
                  <a:srgbClr val="000000"/>
                </a:solidFill>
                <a:highlight>
                  <a:srgbClr val="FFFFFF"/>
                </a:highlight>
                <a:latin typeface="Helvetica Neue"/>
                <a:ea typeface="Helvetica Neue"/>
                <a:cs typeface="Helvetica Neue"/>
                <a:sym typeface="Helvetica Neue"/>
              </a:rPr>
              <a:t>“abrir”</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69" name="Google Shape;369;p45"/>
          <p:cNvPicPr preferRelativeResize="0"/>
          <p:nvPr/>
        </p:nvPicPr>
        <p:blipFill rotWithShape="1">
          <a:blip r:embed="rId4">
            <a:alphaModFix/>
          </a:blip>
          <a:srcRect b="0" l="0" r="0" t="0"/>
          <a:stretch/>
        </p:blipFill>
        <p:spPr>
          <a:xfrm>
            <a:off x="1965238" y="1678625"/>
            <a:ext cx="4965478" cy="2806575"/>
          </a:xfrm>
          <a:prstGeom prst="rect">
            <a:avLst/>
          </a:prstGeom>
          <a:noFill/>
          <a:ln>
            <a:noFill/>
          </a:ln>
        </p:spPr>
      </p:pic>
      <p:sp>
        <p:nvSpPr>
          <p:cNvPr id="370" name="Google Shape;370;p45"/>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71" name="Google Shape;371;p45"/>
          <p:cNvSpPr/>
          <p:nvPr/>
        </p:nvSpPr>
        <p:spPr>
          <a:xfrm>
            <a:off x="1965250" y="1700550"/>
            <a:ext cx="49656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7" name="Google Shape;377;p46"/>
          <p:cNvSpPr txBox="1"/>
          <p:nvPr/>
        </p:nvSpPr>
        <p:spPr>
          <a:xfrm>
            <a:off x="839550" y="10044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900">
                <a:latin typeface="Helvetica Neue Light"/>
                <a:ea typeface="Helvetica Neue Light"/>
                <a:cs typeface="Helvetica Neue Light"/>
                <a:sym typeface="Helvetica Neue Light"/>
              </a:rPr>
              <a:t>👉</a:t>
            </a:r>
            <a:r>
              <a:rPr b="0" i="0" lang="es" sz="19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Instalado, haz clic en continuar hasta que diga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la instalación se completó</a:t>
            </a:r>
            <a:r>
              <a:rPr b="1" i="0" lang="es" sz="1800" u="none" cap="none" strike="noStrike">
                <a:solidFill>
                  <a:srgbClr val="000000"/>
                </a:solidFill>
                <a:highlight>
                  <a:srgbClr val="FFFFFF"/>
                </a:highlight>
                <a:latin typeface="Helvetica Neue"/>
                <a:ea typeface="Helvetica Neue"/>
                <a:cs typeface="Helvetica Neue"/>
                <a:sym typeface="Helvetica Neue"/>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78" name="Google Shape;378;p46"/>
          <p:cNvPicPr preferRelativeResize="0"/>
          <p:nvPr/>
        </p:nvPicPr>
        <p:blipFill rotWithShape="1">
          <a:blip r:embed="rId4">
            <a:alphaModFix/>
          </a:blip>
          <a:srcRect b="0" l="0" r="0" t="0"/>
          <a:stretch/>
        </p:blipFill>
        <p:spPr>
          <a:xfrm>
            <a:off x="387738" y="1771900"/>
            <a:ext cx="4065192" cy="2887724"/>
          </a:xfrm>
          <a:prstGeom prst="rect">
            <a:avLst/>
          </a:prstGeom>
          <a:noFill/>
          <a:ln>
            <a:noFill/>
          </a:ln>
        </p:spPr>
      </p:pic>
      <p:pic>
        <p:nvPicPr>
          <p:cNvPr id="379" name="Google Shape;379;p46"/>
          <p:cNvPicPr preferRelativeResize="0"/>
          <p:nvPr/>
        </p:nvPicPr>
        <p:blipFill rotWithShape="1">
          <a:blip r:embed="rId5">
            <a:alphaModFix/>
          </a:blip>
          <a:srcRect b="0" l="0" r="0" t="0"/>
          <a:stretch/>
        </p:blipFill>
        <p:spPr>
          <a:xfrm>
            <a:off x="4689239" y="1768600"/>
            <a:ext cx="4065201" cy="2894329"/>
          </a:xfrm>
          <a:prstGeom prst="rect">
            <a:avLst/>
          </a:prstGeom>
          <a:noFill/>
          <a:ln>
            <a:noFill/>
          </a:ln>
        </p:spPr>
      </p:pic>
      <p:sp>
        <p:nvSpPr>
          <p:cNvPr id="380" name="Google Shape;380;p46"/>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81" name="Google Shape;381;p46"/>
          <p:cNvSpPr/>
          <p:nvPr/>
        </p:nvSpPr>
        <p:spPr>
          <a:xfrm>
            <a:off x="387750" y="1765150"/>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
          <p:cNvSpPr/>
          <p:nvPr/>
        </p:nvSpPr>
        <p:spPr>
          <a:xfrm>
            <a:off x="4689200" y="1768563"/>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86" name="Shape 386"/>
        <p:cNvGrpSpPr/>
        <p:nvPr/>
      </p:nvGrpSpPr>
      <p:grpSpPr>
        <a:xfrm>
          <a:off x="0" y="0"/>
          <a:ext cx="0" cy="0"/>
          <a:chOff x="0" y="0"/>
          <a:chExt cx="0" cy="0"/>
        </a:xfrm>
      </p:grpSpPr>
      <p:pic>
        <p:nvPicPr>
          <p:cNvPr id="387" name="Google Shape;387;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47"/>
          <p:cNvSpPr txBox="1"/>
          <p:nvPr/>
        </p:nvSpPr>
        <p:spPr>
          <a:xfrm>
            <a:off x="2173800" y="2202300"/>
            <a:ext cx="479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EMPECEMOS CON GIT</a:t>
            </a:r>
            <a:endParaRPr i="1" sz="36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4" name="Google Shape;394;p48"/>
          <p:cNvSpPr txBox="1"/>
          <p:nvPr/>
        </p:nvSpPr>
        <p:spPr>
          <a:xfrm>
            <a:off x="377250" y="1109938"/>
            <a:ext cx="3795000" cy="157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Buscar en su menú el </a:t>
            </a:r>
            <a:r>
              <a:rPr b="1" i="0" lang="es" sz="2100" u="none" cap="none" strike="noStrike">
                <a:solidFill>
                  <a:srgbClr val="000000"/>
                </a:solidFill>
                <a:highlight>
                  <a:srgbClr val="FFFFFF"/>
                </a:highlight>
                <a:latin typeface="Helvetica Neue"/>
                <a:ea typeface="Helvetica Neue"/>
                <a:cs typeface="Helvetica Neue"/>
                <a:sym typeface="Helvetica Neue"/>
              </a:rPr>
              <a:t>Git Bash</a:t>
            </a: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 para abrir la terminal e iniciar con los comandos.</a:t>
            </a:r>
            <a:endParaRPr b="0" i="0" sz="21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395" name="Google Shape;395;p48"/>
          <p:cNvPicPr preferRelativeResize="0"/>
          <p:nvPr/>
        </p:nvPicPr>
        <p:blipFill rotWithShape="1">
          <a:blip r:embed="rId4">
            <a:alphaModFix/>
          </a:blip>
          <a:srcRect b="0" l="0" r="0" t="0"/>
          <a:stretch/>
        </p:blipFill>
        <p:spPr>
          <a:xfrm>
            <a:off x="4460675" y="1191153"/>
            <a:ext cx="3975275" cy="3387275"/>
          </a:xfrm>
          <a:prstGeom prst="rect">
            <a:avLst/>
          </a:prstGeom>
          <a:noFill/>
          <a:ln>
            <a:noFill/>
          </a:ln>
        </p:spPr>
      </p:pic>
      <p:sp>
        <p:nvSpPr>
          <p:cNvPr id="396" name="Google Shape;396;p48"/>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EMPECEMOS CON GIT</a:t>
            </a:r>
            <a:endParaRPr b="0" i="1" sz="3600" u="none" cap="none" strike="noStrike">
              <a:solidFill>
                <a:srgbClr val="000000"/>
              </a:solidFill>
              <a:latin typeface="Anton"/>
              <a:ea typeface="Anton"/>
              <a:cs typeface="Anton"/>
              <a:sym typeface="Anton"/>
            </a:endParaRPr>
          </a:p>
        </p:txBody>
      </p:sp>
      <p:pic>
        <p:nvPicPr>
          <p:cNvPr descr="confused the simpsons GIF" id="397" name="Google Shape;397;p48"/>
          <p:cNvPicPr preferRelativeResize="0"/>
          <p:nvPr/>
        </p:nvPicPr>
        <p:blipFill>
          <a:blip r:embed="rId5">
            <a:alphaModFix/>
          </a:blip>
          <a:stretch>
            <a:fillRect/>
          </a:stretch>
        </p:blipFill>
        <p:spPr>
          <a:xfrm>
            <a:off x="895250" y="2442125"/>
            <a:ext cx="2759000" cy="2069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3" name="Google Shape;403;p49"/>
          <p:cNvSpPr txBox="1"/>
          <p:nvPr/>
        </p:nvSpPr>
        <p:spPr>
          <a:xfrm>
            <a:off x="514650" y="1109950"/>
            <a:ext cx="81147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Escribe </a:t>
            </a:r>
            <a:r>
              <a:rPr b="0" i="1" lang="es" sz="1800" u="none" cap="none" strike="noStrike">
                <a:solidFill>
                  <a:srgbClr val="000000"/>
                </a:solidFill>
                <a:latin typeface="Helvetica Neue Light"/>
                <a:ea typeface="Helvetica Neue Light"/>
                <a:cs typeface="Helvetica Neue Light"/>
                <a:sym typeface="Helvetica Neue Light"/>
              </a:rPr>
              <a:t>git --version</a:t>
            </a:r>
            <a:r>
              <a:rPr b="0" i="0" lang="es" sz="1800" u="none" cap="none" strike="noStrike">
                <a:solidFill>
                  <a:srgbClr val="000000"/>
                </a:solidFill>
                <a:latin typeface="Helvetica Neue Light"/>
                <a:ea typeface="Helvetica Neue Light"/>
                <a:cs typeface="Helvetica Neue Light"/>
                <a:sym typeface="Helvetica Neue Light"/>
              </a:rPr>
              <a:t> y presiona Enter.</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404" name="Google Shape;404;p49"/>
          <p:cNvGraphicFramePr/>
          <p:nvPr/>
        </p:nvGraphicFramePr>
        <p:xfrm>
          <a:off x="1697488" y="2289875"/>
          <a:ext cx="3000000" cy="3000000"/>
        </p:xfrm>
        <a:graphic>
          <a:graphicData uri="http://schemas.openxmlformats.org/drawingml/2006/table">
            <a:tbl>
              <a:tblPr>
                <a:noFill/>
                <a:tableStyleId>{28F9CCD9-18F8-4CD6-BD78-B470CC13DBBE}</a:tableStyleId>
              </a:tblPr>
              <a:tblGrid>
                <a:gridCol w="5749025"/>
              </a:tblGrid>
              <a:tr h="13093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--version</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FFFFF"/>
                          </a:solidFill>
                          <a:highlight>
                            <a:schemeClr val="dk1"/>
                          </a:highlight>
                          <a:latin typeface="Helvetica Neue Light"/>
                          <a:ea typeface="Helvetica Neue Light"/>
                          <a:cs typeface="Helvetica Neue Light"/>
                          <a:sym typeface="Helvetica Neue Light"/>
                        </a:rPr>
                        <a:t>git version 2.17.1</a:t>
                      </a:r>
                      <a:endParaRPr sz="18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405" name="Google Shape;405;p49"/>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VERIFICANDO VERSIÓN DE GIT</a:t>
            </a:r>
            <a:endParaRPr b="0" i="1" sz="3600" u="none" cap="none" strike="noStrike">
              <a:solidFill>
                <a:srgbClr val="000000"/>
              </a:solidFill>
              <a:latin typeface="Anton"/>
              <a:ea typeface="Anton"/>
              <a:cs typeface="Anton"/>
              <a:sym typeface="Anton"/>
            </a:endParaRPr>
          </a:p>
        </p:txBody>
      </p:sp>
      <p:pic>
        <p:nvPicPr>
          <p:cNvPr id="406" name="Google Shape;406;p49"/>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2" name="Google Shape;412;p50"/>
          <p:cNvSpPr txBox="1"/>
          <p:nvPr/>
        </p:nvSpPr>
        <p:spPr>
          <a:xfrm>
            <a:off x="1023600" y="1530225"/>
            <a:ext cx="7096800" cy="24219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s" sz="2300" u="none" cap="none" strike="noStrike">
                <a:solidFill>
                  <a:srgbClr val="000000"/>
                </a:solidFill>
                <a:latin typeface="Helvetica Neue"/>
                <a:ea typeface="Helvetica Neue"/>
                <a:cs typeface="Helvetica Neue"/>
                <a:sym typeface="Helvetica Neue"/>
              </a:rPr>
              <a:t>Tu identidad</a:t>
            </a:r>
            <a:endParaRPr b="1" i="0" sz="23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sng"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13" name="Google Shape;413;p50"/>
          <p:cNvSpPr txBox="1"/>
          <p:nvPr/>
        </p:nvSpPr>
        <p:spPr>
          <a:xfrm>
            <a:off x="1264200" y="2349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cxnSp>
        <p:nvCxnSpPr>
          <p:cNvPr id="418" name="Google Shape;418;p51"/>
          <p:cNvCxnSpPr>
            <a:stCxn id="419" idx="6"/>
            <a:endCxn id="420" idx="2"/>
          </p:cNvCxnSpPr>
          <p:nvPr/>
        </p:nvCxnSpPr>
        <p:spPr>
          <a:xfrm>
            <a:off x="1841480" y="2469625"/>
            <a:ext cx="5595900" cy="45900"/>
          </a:xfrm>
          <a:prstGeom prst="straightConnector1">
            <a:avLst/>
          </a:prstGeom>
          <a:noFill/>
          <a:ln cap="flat" cmpd="sng" w="28575">
            <a:solidFill>
              <a:srgbClr val="EF89D2"/>
            </a:solidFill>
            <a:prstDash val="solid"/>
            <a:round/>
            <a:headEnd len="sm" w="sm" type="none"/>
            <a:tailEnd len="sm" w="sm" type="none"/>
          </a:ln>
        </p:spPr>
      </p:cxnSp>
      <p:sp>
        <p:nvSpPr>
          <p:cNvPr id="421" name="Google Shape;421;p51"/>
          <p:cNvSpPr/>
          <p:nvPr/>
        </p:nvSpPr>
        <p:spPr>
          <a:xfrm>
            <a:off x="4264955"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0" name="Google Shape;420;p51"/>
          <p:cNvSpPr/>
          <p:nvPr/>
        </p:nvSpPr>
        <p:spPr>
          <a:xfrm>
            <a:off x="7437309"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2" name="Google Shape;422;p51"/>
          <p:cNvSpPr txBox="1"/>
          <p:nvPr/>
        </p:nvSpPr>
        <p:spPr>
          <a:xfrm>
            <a:off x="228600" y="30842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Elige un nombre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de usuario que recuerdes fácil, y el email que en la próxima clase usarás en Github.</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3" name="Google Shape;423;p51"/>
          <p:cNvSpPr txBox="1"/>
          <p:nvPr/>
        </p:nvSpPr>
        <p:spPr>
          <a:xfrm>
            <a:off x="3479800" y="3089025"/>
            <a:ext cx="23907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nombre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 el comando: git config --global user.name "Nombre Apellido".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4" name="Google Shape;424;p51"/>
          <p:cNvSpPr txBox="1"/>
          <p:nvPr/>
        </p:nvSpPr>
        <p:spPr>
          <a:xfrm>
            <a:off x="6100200" y="29318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correo</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 usar con el comando.  git config --global user.email johndoe@example.com</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5" name="Google Shape;425;p51"/>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26" name="Google Shape;426;p51"/>
          <p:cNvSpPr txBox="1"/>
          <p:nvPr/>
        </p:nvSpPr>
        <p:spPr>
          <a:xfrm>
            <a:off x="75700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27" name="Google Shape;42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8" name="Google Shape;428;p51"/>
          <p:cNvSpPr txBox="1"/>
          <p:nvPr/>
        </p:nvSpPr>
        <p:spPr>
          <a:xfrm>
            <a:off x="1311600" y="5495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CONFIGURANDO GIT POR PRIMERA VEZ</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p:txBody>
      </p:sp>
      <p:sp>
        <p:nvSpPr>
          <p:cNvPr id="419" name="Google Shape;419;p51"/>
          <p:cNvSpPr/>
          <p:nvPr/>
        </p:nvSpPr>
        <p:spPr>
          <a:xfrm>
            <a:off x="1227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9" name="Google Shape;429;p51"/>
          <p:cNvSpPr txBox="1"/>
          <p:nvPr/>
        </p:nvSpPr>
        <p:spPr>
          <a:xfrm>
            <a:off x="1379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35" name="Google Shape;435;p52"/>
          <p:cNvGraphicFramePr/>
          <p:nvPr/>
        </p:nvGraphicFramePr>
        <p:xfrm>
          <a:off x="619225" y="2373025"/>
          <a:ext cx="3000000" cy="3000000"/>
        </p:xfrm>
        <a:graphic>
          <a:graphicData uri="http://schemas.openxmlformats.org/drawingml/2006/table">
            <a:tbl>
              <a:tblPr>
                <a:noFill/>
                <a:tableStyleId>{28F9CCD9-18F8-4CD6-BD78-B470CC13DBBE}</a:tableStyleId>
              </a:tblPr>
              <a:tblGrid>
                <a:gridCol w="7968450"/>
              </a:tblGrid>
              <a:tr h="1224275">
                <a:tc>
                  <a:txBody>
                    <a:bodyPr/>
                    <a:lstStyle/>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2*/</a:t>
                      </a:r>
                      <a:endParaRPr sz="1800" u="none" cap="none" strike="noStrike">
                        <a:solidFill>
                          <a:srgbClr val="00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--global user.name "John Doe"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3*/</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a:t>
                      </a:r>
                      <a:r>
                        <a:rPr b="1" lang="es" sz="1800" u="none" cap="none" strike="noStrike">
                          <a:solidFill>
                            <a:srgbClr val="FF00FF"/>
                          </a:solidFill>
                          <a:highlight>
                            <a:schemeClr val="dk1"/>
                          </a:highlight>
                          <a:latin typeface="Didact Gothic"/>
                          <a:ea typeface="Didact Gothic"/>
                          <a:cs typeface="Didact Gothic"/>
                          <a:sym typeface="Didact Gothic"/>
                        </a:rPr>
                        <a:t>~$</a:t>
                      </a:r>
                      <a:r>
                        <a:rPr lang="es" sz="1800" u="none" cap="none" strike="noStrike">
                          <a:solidFill>
                            <a:srgbClr val="F3F3F3"/>
                          </a:solidFill>
                          <a:highlight>
                            <a:srgbClr val="000000"/>
                          </a:highlight>
                          <a:latin typeface="Didact Gothic"/>
                          <a:ea typeface="Didact Gothic"/>
                          <a:cs typeface="Didact Gothic"/>
                          <a:sym typeface="Didact Gothic"/>
                        </a:rPr>
                        <a:t> git config --global user.email johndoe@example.com</a:t>
                      </a:r>
                      <a:endParaRPr sz="1800" u="none" cap="none" strike="noStrike">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36" name="Google Shape;436;p52"/>
          <p:cNvSpPr txBox="1"/>
          <p:nvPr/>
        </p:nvSpPr>
        <p:spPr>
          <a:xfrm>
            <a:off x="1264200" y="4256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pic>
        <p:nvPicPr>
          <p:cNvPr id="437" name="Google Shape;437;p5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43" name="Google Shape;443;p53"/>
          <p:cNvGraphicFramePr/>
          <p:nvPr/>
        </p:nvGraphicFramePr>
        <p:xfrm>
          <a:off x="1654825" y="2157525"/>
          <a:ext cx="3000000" cy="3000000"/>
        </p:xfrm>
        <a:graphic>
          <a:graphicData uri="http://schemas.openxmlformats.org/drawingml/2006/table">
            <a:tbl>
              <a:tblPr>
                <a:noFill/>
                <a:tableStyleId>{28F9CCD9-18F8-4CD6-BD78-B470CC13DBBE}</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a:ea typeface="Helvetica Neue"/>
                          <a:cs typeface="Helvetica Neue"/>
                          <a:sym typeface="Helvetica Neue"/>
                        </a:rPr>
                        <a:t>john@MyShopSolutions</a:t>
                      </a:r>
                      <a:r>
                        <a:rPr lang="es" sz="1800" u="none" cap="none" strike="noStrike">
                          <a:solidFill>
                            <a:srgbClr val="FF00FF"/>
                          </a:solidFill>
                          <a:highlight>
                            <a:srgbClr val="000000"/>
                          </a:highlight>
                          <a:latin typeface="Helvetica Neue"/>
                          <a:ea typeface="Helvetica Neue"/>
                          <a:cs typeface="Helvetica Neue"/>
                          <a:sym typeface="Helvetica Neue"/>
                        </a:rPr>
                        <a:t>: ~$ </a:t>
                      </a:r>
                      <a:r>
                        <a:rPr lang="es" sz="1800" u="none" cap="none" strike="noStrike">
                          <a:solidFill>
                            <a:srgbClr val="F3F3F3"/>
                          </a:solidFill>
                          <a:highlight>
                            <a:srgbClr val="000000"/>
                          </a:highlight>
                          <a:latin typeface="Helvetica Neue"/>
                          <a:ea typeface="Helvetica Neue"/>
                          <a:cs typeface="Helvetica Neue"/>
                          <a:sym typeface="Helvetica Neue"/>
                        </a:rPr>
                        <a:t>git config --list</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a:ea typeface="Helvetica Neue"/>
                          <a:cs typeface="Helvetica Neue"/>
                          <a:sym typeface="Helvetica Neue"/>
                        </a:rPr>
                        <a:t>/* Se puede ver el usuario, el email y otros parámetros que dependerán de cada sistema operativo */</a:t>
                      </a:r>
                      <a:endParaRPr sz="1800" u="none" cap="none" strike="noStrike">
                        <a:solidFill>
                          <a:srgbClr val="666666"/>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user.name=John Doe</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user.email=johndoe@example.com</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color.status=auto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color.branch=auto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color.interactive=auto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color.diff=auto</a:t>
                      </a:r>
                      <a:endParaRPr sz="18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sp>
        <p:nvSpPr>
          <p:cNvPr id="444" name="Google Shape;444;p53"/>
          <p:cNvSpPr txBox="1"/>
          <p:nvPr/>
        </p:nvSpPr>
        <p:spPr>
          <a:xfrm>
            <a:off x="464400" y="1165900"/>
            <a:ext cx="8215200" cy="6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Vamos a comprobar si guardamos bien el usuario usando el comando: </a:t>
            </a:r>
            <a:r>
              <a:rPr b="1" i="1" lang="es" sz="1800" u="none" cap="none" strike="noStrike">
                <a:solidFill>
                  <a:srgbClr val="000000"/>
                </a:solidFill>
                <a:latin typeface="Helvetica Neue"/>
                <a:ea typeface="Helvetica Neue"/>
                <a:cs typeface="Helvetica Neue"/>
                <a:sym typeface="Helvetica Neue"/>
              </a:rPr>
              <a:t>git config --list</a:t>
            </a:r>
            <a:endParaRPr b="1" i="1" sz="1800" u="none" cap="none" strike="noStrike">
              <a:solidFill>
                <a:srgbClr val="000000"/>
              </a:solidFill>
              <a:latin typeface="Helvetica Neue"/>
              <a:ea typeface="Helvetica Neue"/>
              <a:cs typeface="Helvetica Neue"/>
              <a:sym typeface="Helvetica Neue"/>
            </a:endParaRPr>
          </a:p>
        </p:txBody>
      </p:sp>
      <p:sp>
        <p:nvSpPr>
          <p:cNvPr id="445" name="Google Shape;445;p53"/>
          <p:cNvSpPr txBox="1"/>
          <p:nvPr/>
        </p:nvSpPr>
        <p:spPr>
          <a:xfrm>
            <a:off x="1264200" y="2890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46" name="Google Shape;446;p53"/>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nvSpPr>
        <p:spPr>
          <a:xfrm>
            <a:off x="479700" y="1053900"/>
            <a:ext cx="4092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Servidor:</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cuando hablamos de servidores, nos referimos al ordenador que pone recursos a disposición a través de una red, o al programa que funciona en dicho ordenador.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300" u="none" cap="none" strike="noStrike">
                <a:solidFill>
                  <a:schemeClr val="dk1"/>
                </a:solidFill>
                <a:latin typeface="Helvetica Neue Light"/>
                <a:ea typeface="Helvetica Neue Light"/>
                <a:cs typeface="Helvetica Neue Light"/>
                <a:sym typeface="Helvetica Neue Light"/>
              </a:rPr>
              <a:t>En consecuencia, aparecen dos definiciones de servidor: hardware y software.</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sz="1300">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hardware: </a:t>
            </a:r>
            <a:r>
              <a:rPr b="0" i="0" lang="es" sz="1300" u="none" cap="none" strike="noStrike">
                <a:solidFill>
                  <a:schemeClr val="dk1"/>
                </a:solidFill>
                <a:latin typeface="Helvetica Neue Light"/>
                <a:ea typeface="Helvetica Neue Light"/>
                <a:cs typeface="Helvetica Neue Light"/>
                <a:sym typeface="Helvetica Neue Light"/>
              </a:rPr>
              <a:t>es una máquina física integrada en una red informática en la que, además del sistema operativo, funcionan uno o varios servidores basados en software.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software: </a:t>
            </a:r>
            <a:r>
              <a:rPr b="0" i="0" lang="es" sz="1300" u="none" cap="none" strike="noStrike">
                <a:solidFill>
                  <a:schemeClr val="dk1"/>
                </a:solidFill>
                <a:latin typeface="Helvetica Neue Light"/>
                <a:ea typeface="Helvetica Neue Light"/>
                <a:cs typeface="Helvetica Neue Light"/>
                <a:sym typeface="Helvetica Neue Light"/>
              </a:rPr>
              <a:t>es un programa que ofrece un servicio especial que otros programas, denominados clientes (“clients”), pueden usar a nivel local o a través de una red. El tipo de servicio depende del tipo de software del servidor.</a:t>
            </a: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6" name="Google Shape;86;p18"/>
          <p:cNvSpPr txBox="1"/>
          <p:nvPr/>
        </p:nvSpPr>
        <p:spPr>
          <a:xfrm>
            <a:off x="214337" y="64800"/>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r>
              <a:rPr i="1" lang="es" sz="4500">
                <a:latin typeface="Anton"/>
                <a:ea typeface="Anton"/>
                <a:cs typeface="Anton"/>
                <a:sym typeface="Anton"/>
              </a:rPr>
              <a:t>:</a:t>
            </a:r>
            <a:endParaRPr b="0" i="1" sz="2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 name="Google Shape;88;p18"/>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Seguridad</a:t>
            </a:r>
            <a:r>
              <a:rPr b="1" i="0" lang="es" sz="1300" u="none" cap="none" strike="noStrike">
                <a:solidFill>
                  <a:schemeClr val="dk1"/>
                </a:solidFill>
                <a:latin typeface="Helvetica Neue"/>
                <a:ea typeface="Helvetica Neue"/>
                <a:cs typeface="Helvetica Neue"/>
                <a:sym typeface="Helvetica Neue"/>
              </a:rPr>
              <a:t>:</a:t>
            </a:r>
            <a:r>
              <a:rPr b="0" i="0" lang="es" sz="1300" u="none" cap="none" strike="noStrike">
                <a:solidFill>
                  <a:schemeClr val="dk1"/>
                </a:solidFill>
                <a:latin typeface="Helvetica Neue Light"/>
                <a:ea typeface="Helvetica Neue Light"/>
                <a:cs typeface="Helvetica Neue Light"/>
                <a:sym typeface="Helvetica Neue Light"/>
              </a:rPr>
              <a:t> es la acción o práctica de proteger sitios web del acceso, uso, modificación, destrucción o interrupción no autorizados.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3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SVG</a:t>
            </a:r>
            <a:r>
              <a:rPr b="1" i="0" lang="es" sz="1300" u="none" cap="none" strike="noStrike">
                <a:solidFill>
                  <a:schemeClr val="dk1"/>
                </a:solidFill>
                <a:latin typeface="Helvetica Neue"/>
                <a:ea typeface="Helvetica Neue"/>
                <a:cs typeface="Helvetica Neue"/>
                <a:sym typeface="Helvetica Neue"/>
              </a:rPr>
              <a:t>: </a:t>
            </a:r>
            <a:r>
              <a:rPr b="0" i="0" lang="es" sz="1300" u="none" cap="none" strike="noStrike">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SEO</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9" name="Google Shape;89;p18"/>
          <p:cNvSpPr txBox="1"/>
          <p:nvPr/>
        </p:nvSpPr>
        <p:spPr>
          <a:xfrm>
            <a:off x="214325" y="6429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52" name="Google Shape;452;p54"/>
          <p:cNvGraphicFramePr/>
          <p:nvPr/>
        </p:nvGraphicFramePr>
        <p:xfrm>
          <a:off x="1560850" y="2693175"/>
          <a:ext cx="3000000" cy="3000000"/>
        </p:xfrm>
        <a:graphic>
          <a:graphicData uri="http://schemas.openxmlformats.org/drawingml/2006/table">
            <a:tbl>
              <a:tblPr>
                <a:noFill/>
                <a:tableStyleId>{28F9CCD9-18F8-4CD6-BD78-B470CC13DBBE}</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 ~</a:t>
                      </a:r>
                      <a:r>
                        <a:rPr lang="es" sz="1800" u="none" cap="none" strike="noStrike">
                          <a:solidFill>
                            <a:srgbClr val="F3F3F3"/>
                          </a:solidFill>
                          <a:highlight>
                            <a:srgbClr val="000000"/>
                          </a:highlight>
                          <a:latin typeface="Didact Gothic"/>
                          <a:ea typeface="Didact Gothic"/>
                          <a:cs typeface="Didact Gothic"/>
                          <a:sym typeface="Didact Gothic"/>
                        </a:rPr>
                        <a:t>$ git config user.name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John Doe</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53" name="Google Shape;453;p54"/>
          <p:cNvSpPr txBox="1"/>
          <p:nvPr/>
        </p:nvSpPr>
        <p:spPr>
          <a:xfrm>
            <a:off x="624975" y="1056750"/>
            <a:ext cx="74601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Puedes también comprobar qué valor tiene la clave nombre en Git ejecutando: </a:t>
            </a:r>
            <a:r>
              <a:rPr b="1" i="1" lang="es" sz="1800" u="none" cap="none" strike="noStrike">
                <a:solidFill>
                  <a:srgbClr val="000000"/>
                </a:solidFill>
                <a:latin typeface="Helvetica Neue"/>
                <a:ea typeface="Helvetica Neue"/>
                <a:cs typeface="Helvetica Neue"/>
                <a:sym typeface="Helvetica Neue"/>
              </a:rPr>
              <a:t>git config user.name</a:t>
            </a:r>
            <a:endParaRPr b="1" i="1" sz="1800" u="none" cap="none" strike="noStrike">
              <a:solidFill>
                <a:srgbClr val="000000"/>
              </a:solidFill>
              <a:latin typeface="Helvetica Neue"/>
              <a:ea typeface="Helvetica Neue"/>
              <a:cs typeface="Helvetica Neue"/>
              <a:sym typeface="Helvetica Neue"/>
            </a:endParaRPr>
          </a:p>
        </p:txBody>
      </p:sp>
      <p:sp>
        <p:nvSpPr>
          <p:cNvPr id="454" name="Google Shape;454;p54"/>
          <p:cNvSpPr txBox="1"/>
          <p:nvPr/>
        </p:nvSpPr>
        <p:spPr>
          <a:xfrm>
            <a:off x="645150" y="3715913"/>
            <a:ext cx="78537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rgbClr val="000000"/>
                </a:solidFill>
                <a:latin typeface="Helvetica Neue Light"/>
                <a:ea typeface="Helvetica Neue Light"/>
                <a:cs typeface="Helvetica Neue Light"/>
                <a:sym typeface="Helvetica Neue Light"/>
              </a:rPr>
              <a:t>Puedes consultar de la misma manera </a:t>
            </a:r>
            <a:r>
              <a:rPr b="1" i="1" lang="es" sz="1700" u="none" cap="none" strike="noStrike">
                <a:solidFill>
                  <a:srgbClr val="000000"/>
                </a:solidFill>
                <a:latin typeface="Helvetica Neue"/>
                <a:ea typeface="Helvetica Neue"/>
                <a:cs typeface="Helvetica Neue"/>
                <a:sym typeface="Helvetica Neue"/>
              </a:rPr>
              <a:t>user.email</a:t>
            </a:r>
            <a:endParaRPr b="1" i="1" sz="1700" u="none" cap="none" strike="noStrike">
              <a:solidFill>
                <a:srgbClr val="000000"/>
              </a:solidFill>
              <a:latin typeface="Helvetica Neue"/>
              <a:ea typeface="Helvetica Neue"/>
              <a:cs typeface="Helvetica Neue"/>
              <a:sym typeface="Helvetica Neue"/>
            </a:endParaRPr>
          </a:p>
        </p:txBody>
      </p:sp>
      <p:sp>
        <p:nvSpPr>
          <p:cNvPr id="455" name="Google Shape;455;p54"/>
          <p:cNvSpPr txBox="1"/>
          <p:nvPr/>
        </p:nvSpPr>
        <p:spPr>
          <a:xfrm>
            <a:off x="1047225" y="25352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56" name="Google Shape;456;p5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62" name="Google Shape;462;p55"/>
          <p:cNvGraphicFramePr/>
          <p:nvPr/>
        </p:nvGraphicFramePr>
        <p:xfrm>
          <a:off x="1857975" y="2450525"/>
          <a:ext cx="3000000" cy="3000000"/>
        </p:xfrm>
        <a:graphic>
          <a:graphicData uri="http://schemas.openxmlformats.org/drawingml/2006/table">
            <a:tbl>
              <a:tblPr>
                <a:noFill/>
                <a:tableStyleId>{28F9CCD9-18F8-4CD6-BD78-B470CC13DBBE}</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Didact Gothic"/>
                          <a:ea typeface="Didact Gothic"/>
                          <a:cs typeface="Didact Gothic"/>
                          <a:sym typeface="Didact Gothic"/>
                        </a:rPr>
                        <a:t>/*Los tres comandos que disparan la ayuda de Git*/</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help config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--help</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man git-config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3" name="Google Shape;463;p55"/>
          <p:cNvSpPr txBox="1"/>
          <p:nvPr/>
        </p:nvSpPr>
        <p:spPr>
          <a:xfrm>
            <a:off x="605625" y="927600"/>
            <a:ext cx="8235900" cy="128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64" name="Google Shape;464;p55"/>
          <p:cNvSpPr txBox="1"/>
          <p:nvPr/>
        </p:nvSpPr>
        <p:spPr>
          <a:xfrm>
            <a:off x="1264200" y="3494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OBTENIENDO AYUDA</a:t>
            </a:r>
            <a:endParaRPr b="0" i="1" sz="3600" u="none" cap="none" strike="noStrike">
              <a:solidFill>
                <a:srgbClr val="000000"/>
              </a:solidFill>
              <a:latin typeface="Anton"/>
              <a:ea typeface="Anton"/>
              <a:cs typeface="Anton"/>
              <a:sym typeface="Anton"/>
            </a:endParaRPr>
          </a:p>
        </p:txBody>
      </p:sp>
      <p:pic>
        <p:nvPicPr>
          <p:cNvPr id="465" name="Google Shape;465;p5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1" name="Google Shape;471;p56"/>
          <p:cNvSpPr txBox="1"/>
          <p:nvPr/>
        </p:nvSpPr>
        <p:spPr>
          <a:xfrm>
            <a:off x="915600" y="1096000"/>
            <a:ext cx="7312800" cy="159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Deberías tener un conocimiento básico de qué es Git.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También deberías tener funcionando en tu sistema una versión de Git configurada con tu identidad.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Es el momento de aprender algunos fundamentos de Git.</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72" name="Google Shape;472;p56"/>
          <p:cNvSpPr txBox="1"/>
          <p:nvPr/>
        </p:nvSpPr>
        <p:spPr>
          <a:xfrm>
            <a:off x="1051800" y="307475"/>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RESUMEN</a:t>
            </a:r>
            <a:endParaRPr b="0" i="1" sz="4000" u="none" cap="none" strike="noStrike">
              <a:solidFill>
                <a:schemeClr val="dk1"/>
              </a:solidFill>
              <a:latin typeface="Anton"/>
              <a:ea typeface="Anton"/>
              <a:cs typeface="Anton"/>
              <a:sym typeface="Anton"/>
            </a:endParaRPr>
          </a:p>
        </p:txBody>
      </p:sp>
      <p:sp>
        <p:nvSpPr>
          <p:cNvPr id="473" name="Google Shape;473;p56"/>
          <p:cNvSpPr txBox="1"/>
          <p:nvPr/>
        </p:nvSpPr>
        <p:spPr>
          <a:xfrm>
            <a:off x="-30600" y="3215638"/>
            <a:ext cx="9205200" cy="8001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0" lang="es" sz="4000" u="none" cap="none" strike="noStrike">
                <a:solidFill>
                  <a:schemeClr val="dk1"/>
                </a:solidFill>
                <a:latin typeface="Anton"/>
                <a:ea typeface="Anton"/>
                <a:cs typeface="Anton"/>
                <a:sym typeface="Anton"/>
              </a:rPr>
              <a:t>¿DUDAS?</a:t>
            </a:r>
            <a:endParaRPr b="0" i="0"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pic>
        <p:nvPicPr>
          <p:cNvPr id="474" name="Google Shape;474;p56"/>
          <p:cNvPicPr preferRelativeResize="0"/>
          <p:nvPr/>
        </p:nvPicPr>
        <p:blipFill rotWithShape="1">
          <a:blip r:embed="rId4">
            <a:alphaModFix/>
          </a:blip>
          <a:srcRect b="0" l="0" r="0" t="0"/>
          <a:stretch/>
        </p:blipFill>
        <p:spPr>
          <a:xfrm>
            <a:off x="6527500" y="2815375"/>
            <a:ext cx="1488500" cy="148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5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COMANDOS BÁSICOS DE LA TERMINAL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5" name="Google Shape;485;p58"/>
          <p:cNvSpPr txBox="1"/>
          <p:nvPr/>
        </p:nvSpPr>
        <p:spPr>
          <a:xfrm>
            <a:off x="683700" y="1108525"/>
            <a:ext cx="7776600" cy="355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111111"/>
                </a:solidFill>
                <a:latin typeface="Helvetica Neue Light"/>
                <a:ea typeface="Helvetica Neue Light"/>
                <a:cs typeface="Helvetica Neue Light"/>
                <a:sym typeface="Helvetica Neue Light"/>
              </a:rPr>
              <a:t>Para abrir la línea de comandos de Windows o símbolo del sistema, tan sólo tienes que ir a </a:t>
            </a:r>
            <a:r>
              <a:rPr b="1" i="0" lang="es" sz="1800" u="none" cap="none" strike="noStrike">
                <a:solidFill>
                  <a:srgbClr val="111111"/>
                </a:solidFill>
                <a:latin typeface="Helvetica Neue"/>
                <a:ea typeface="Helvetica Neue"/>
                <a:cs typeface="Helvetica Neue"/>
                <a:sym typeface="Helvetica Neue"/>
              </a:rPr>
              <a:t>Inicio &gt; Ejecutar o Buscar &gt; CMD.exe</a:t>
            </a:r>
            <a:r>
              <a:rPr b="0" i="0" lang="es" sz="1800" u="none" cap="none" strike="noStrike">
                <a:solidFill>
                  <a:srgbClr val="111111"/>
                </a:solidFill>
                <a:latin typeface="Helvetica Neue Light"/>
                <a:ea typeface="Helvetica Neue Light"/>
                <a:cs typeface="Helvetica Neue Light"/>
                <a:sym typeface="Helvetica Neue Light"/>
              </a:rPr>
              <a:t> y se abrirá una pequeña ventana que te recordará al antiguo MS-DOS, o a </a:t>
            </a:r>
            <a:r>
              <a:rPr b="1" i="0" lang="es" sz="1800" u="none" cap="none" strike="noStrike">
                <a:solidFill>
                  <a:srgbClr val="111111"/>
                </a:solidFill>
                <a:latin typeface="Helvetica Neue"/>
                <a:ea typeface="Helvetica Neue"/>
                <a:cs typeface="Helvetica Neue"/>
                <a:sym typeface="Helvetica Neue"/>
              </a:rPr>
              <a:t>Inicio-&gt;Git-&gt;Git Bash</a:t>
            </a:r>
            <a:r>
              <a:rPr b="0" i="0" lang="es" sz="1800" u="none" cap="none" strike="noStrike">
                <a:solidFill>
                  <a:srgbClr val="111111"/>
                </a:solidFill>
                <a:latin typeface="Helvetica Neue Light"/>
                <a:ea typeface="Helvetica Neue Light"/>
                <a:cs typeface="Helvetica Neue Light"/>
                <a:sym typeface="Helvetica Neue Light"/>
              </a:rPr>
              <a:t>. </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br>
              <a:rPr b="0" i="0" lang="es" sz="1800" u="none" cap="none" strike="noStrike">
                <a:solidFill>
                  <a:srgbClr val="111111"/>
                </a:solidFill>
                <a:latin typeface="Helvetica Neue Light"/>
                <a:ea typeface="Helvetica Neue Light"/>
                <a:cs typeface="Helvetica Neue Light"/>
                <a:sym typeface="Helvetica Neue Light"/>
              </a:rPr>
            </a:br>
            <a:r>
              <a:rPr b="0" i="0" lang="es" sz="1800" u="none" cap="none" strike="noStrike">
                <a:solidFill>
                  <a:srgbClr val="111111"/>
                </a:solidFill>
                <a:latin typeface="Helvetica Neue Light"/>
                <a:ea typeface="Helvetica Neue Light"/>
                <a:cs typeface="Helvetica Neue Light"/>
                <a:sym typeface="Helvetica Neue Light"/>
              </a:rPr>
              <a:t>Para abrir la terminal de Mac OS haz clic en el icono </a:t>
            </a:r>
            <a:r>
              <a:rPr b="1" i="0" lang="es" sz="1800" u="none" cap="none" strike="noStrike">
                <a:solidFill>
                  <a:srgbClr val="111111"/>
                </a:solidFill>
                <a:latin typeface="Helvetica Neue"/>
                <a:ea typeface="Helvetica Neue"/>
                <a:cs typeface="Helvetica Neue"/>
                <a:sym typeface="Helvetica Neue"/>
              </a:rPr>
              <a:t>"Finder"</a:t>
            </a:r>
            <a:r>
              <a:rPr b="0" i="0" lang="es" sz="1800" u="none" cap="none" strike="noStrike">
                <a:solidFill>
                  <a:srgbClr val="111111"/>
                </a:solidFill>
                <a:latin typeface="Helvetica Neue Light"/>
                <a:ea typeface="Helvetica Neue Light"/>
                <a:cs typeface="Helvetica Neue Light"/>
                <a:sym typeface="Helvetica Neue Light"/>
              </a:rPr>
              <a:t> situado en el Dock, luego selecciona "</a:t>
            </a:r>
            <a:r>
              <a:rPr b="1" i="0" lang="es" sz="1800" u="none" cap="none" strike="noStrike">
                <a:solidFill>
                  <a:srgbClr val="111111"/>
                </a:solidFill>
                <a:latin typeface="Helvetica Neue"/>
                <a:ea typeface="Helvetica Neue"/>
                <a:cs typeface="Helvetica Neue"/>
                <a:sym typeface="Helvetica Neue"/>
              </a:rPr>
              <a:t>Aplicaciones &gt; Utilidades"</a:t>
            </a:r>
            <a:r>
              <a:rPr b="0" i="0" lang="es" sz="1800" u="none" cap="none" strike="noStrike">
                <a:solidFill>
                  <a:srgbClr val="111111"/>
                </a:solidFill>
                <a:latin typeface="Helvetica Neue Light"/>
                <a:ea typeface="Helvetica Neue Light"/>
                <a:cs typeface="Helvetica Neue Light"/>
                <a:sym typeface="Helvetica Neue Light"/>
              </a:rPr>
              <a:t>, y finalmente dale doble clic al icono</a:t>
            </a:r>
            <a:r>
              <a:rPr b="1" i="0" lang="es" sz="1800" u="none" cap="none" strike="noStrike">
                <a:solidFill>
                  <a:srgbClr val="111111"/>
                </a:solidFill>
                <a:latin typeface="Helvetica Neue"/>
                <a:ea typeface="Helvetica Neue"/>
                <a:cs typeface="Helvetica Neue"/>
                <a:sym typeface="Helvetica Neue"/>
              </a:rPr>
              <a:t> "Terminal".</a:t>
            </a:r>
            <a:endParaRPr b="1" i="0" sz="1800" u="none" cap="none" strike="noStrike">
              <a:solidFill>
                <a:srgbClr val="11111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sp>
        <p:nvSpPr>
          <p:cNvPr id="486" name="Google Shape;486;p58"/>
          <p:cNvSpPr txBox="1"/>
          <p:nvPr/>
        </p:nvSpPr>
        <p:spPr>
          <a:xfrm>
            <a:off x="915750" y="470750"/>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¿CÓMO ABRIR LA TERMINAL?</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2" name="Google Shape;492;p59"/>
          <p:cNvSpPr txBox="1"/>
          <p:nvPr/>
        </p:nvSpPr>
        <p:spPr>
          <a:xfrm>
            <a:off x="0" y="367575"/>
            <a:ext cx="44916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493" name="Google Shape;493;p59"/>
          <p:cNvSpPr txBox="1"/>
          <p:nvPr/>
        </p:nvSpPr>
        <p:spPr>
          <a:xfrm>
            <a:off x="491150" y="1388125"/>
            <a:ext cx="8442600" cy="34332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a:t>
            </a:r>
            <a:r>
              <a:rPr b="0" i="0" lang="es" sz="1800" u="none" cap="none" strike="noStrike">
                <a:solidFill>
                  <a:srgbClr val="111111"/>
                </a:solidFill>
                <a:latin typeface="Helvetica Neue Light"/>
                <a:ea typeface="Helvetica Neue Light"/>
                <a:cs typeface="Helvetica Neue Light"/>
                <a:sym typeface="Helvetica Neue Light"/>
              </a:rPr>
              <a:t> si quieres saber más de un comando, añade /? para ver la ayuda relacionada. Te será muy útil para ver las muchas opciones de cada comando.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HELP:</a:t>
            </a:r>
            <a:r>
              <a:rPr b="0" i="0" lang="es" sz="1800" u="none" cap="none" strike="noStrike">
                <a:solidFill>
                  <a:srgbClr val="111111"/>
                </a:solidFill>
                <a:latin typeface="Helvetica Neue Light"/>
                <a:ea typeface="Helvetica Neue Light"/>
                <a:cs typeface="Helvetica Neue Light"/>
                <a:sym typeface="Helvetica Neue Light"/>
              </a:rPr>
              <a:t> te mostrará una lista de comandos disponibles.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DIR:</a:t>
            </a:r>
            <a:r>
              <a:rPr b="0" i="0" lang="es" sz="1800" u="none" cap="none" strike="noStrike">
                <a:solidFill>
                  <a:srgbClr val="111111"/>
                </a:solidFill>
                <a:latin typeface="Helvetica Neue Light"/>
                <a:ea typeface="Helvetica Neue Light"/>
                <a:cs typeface="Helvetica Neue Light"/>
                <a:sym typeface="Helvetica Neue Light"/>
              </a:rPr>
              <a:t> es el comando más conocido de DOS y sirve para ver el contenido de una carpeta (en MAC-OS usar LS).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CD:</a:t>
            </a:r>
            <a:r>
              <a:rPr b="0" i="0" lang="es" sz="1800" u="none" cap="none" strike="noStrike">
                <a:solidFill>
                  <a:srgbClr val="111111"/>
                </a:solidFill>
                <a:latin typeface="Helvetica Neue Light"/>
                <a:ea typeface="Helvetica Neue Light"/>
                <a:cs typeface="Helvetica Neue Light"/>
                <a:sym typeface="Helvetica Neue Light"/>
              </a:rPr>
              <a:t> sirve para entrar en una carpeta o salir de ella (CD…).</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CLEAR:</a:t>
            </a:r>
            <a:r>
              <a:rPr b="0" i="0" lang="es" sz="1800" u="none" cap="none" strike="noStrike">
                <a:solidFill>
                  <a:srgbClr val="111111"/>
                </a:solidFill>
                <a:latin typeface="Helvetica Neue Light"/>
                <a:ea typeface="Helvetica Neue Light"/>
                <a:cs typeface="Helvetica Neue Light"/>
                <a:sym typeface="Helvetica Neue Light"/>
              </a:rPr>
              <a:t> limpia la consola.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494" name="Google Shape;494;p59"/>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495" name="Google Shape;495;p5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1" name="Google Shape;501;p60"/>
          <p:cNvSpPr txBox="1"/>
          <p:nvPr/>
        </p:nvSpPr>
        <p:spPr>
          <a:xfrm>
            <a:off x="491150" y="1616725"/>
            <a:ext cx="8442600" cy="314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MKDIR:</a:t>
            </a:r>
            <a:r>
              <a:rPr b="0" i="0" lang="es" sz="1800" u="none" cap="none" strike="noStrike">
                <a:solidFill>
                  <a:srgbClr val="111111"/>
                </a:solidFill>
                <a:latin typeface="Helvetica Neue Light"/>
                <a:ea typeface="Helvetica Neue Light"/>
                <a:cs typeface="Helvetica Neue Light"/>
                <a:sym typeface="Helvetica Neue Light"/>
              </a:rPr>
              <a:t> con este comando crearás una carpeta nueva. Con RMDIR podrás eliminarla.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MOVE </a:t>
            </a:r>
            <a:r>
              <a:rPr b="0" i="0" lang="es" sz="1800" u="none" cap="none" strike="noStrike">
                <a:solidFill>
                  <a:srgbClr val="111111"/>
                </a:solidFill>
                <a:latin typeface="Helvetica Neue Light"/>
                <a:ea typeface="Helvetica Neue Light"/>
                <a:cs typeface="Helvetica Neue Light"/>
                <a:sym typeface="Helvetica Neue Light"/>
              </a:rPr>
              <a:t>y </a:t>
            </a:r>
            <a:r>
              <a:rPr b="1" i="0" lang="es" sz="1800" u="none" cap="none" strike="noStrike">
                <a:solidFill>
                  <a:srgbClr val="111111"/>
                </a:solidFill>
                <a:latin typeface="Helvetica Neue"/>
                <a:ea typeface="Helvetica Neue"/>
                <a:cs typeface="Helvetica Neue"/>
                <a:sym typeface="Helvetica Neue"/>
              </a:rPr>
              <a:t>COPY:</a:t>
            </a:r>
            <a:r>
              <a:rPr b="0" i="0" lang="es" sz="1800" u="none" cap="none" strike="noStrike">
                <a:solidFill>
                  <a:srgbClr val="111111"/>
                </a:solidFill>
                <a:latin typeface="Helvetica Neue Light"/>
                <a:ea typeface="Helvetica Neue Light"/>
                <a:cs typeface="Helvetica Neue Light"/>
                <a:sym typeface="Helvetica Neue Light"/>
              </a:rPr>
              <a:t> son los comandos para mover y copiar archivos respectivamente. Deberás indicar el nombre del archivo con su ruta (si está en otra carpeta en la que te encuentras) y la ruta de destino.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RENAME: </a:t>
            </a:r>
            <a:r>
              <a:rPr b="0" i="0" lang="es" sz="1800" u="none" cap="none" strike="noStrike">
                <a:solidFill>
                  <a:srgbClr val="111111"/>
                </a:solidFill>
                <a:latin typeface="Helvetica Neue Light"/>
                <a:ea typeface="Helvetica Neue Light"/>
                <a:cs typeface="Helvetica Neue Light"/>
                <a:sym typeface="Helvetica Neue Light"/>
              </a:rPr>
              <a:t>sirve para renombrar un archivo o carpeta. Hay que indicar el nombre original y el definitivo.</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02" name="Google Shape;502;p60"/>
          <p:cNvSpPr txBox="1"/>
          <p:nvPr/>
        </p:nvSpPr>
        <p:spPr>
          <a:xfrm>
            <a:off x="0" y="367575"/>
            <a:ext cx="4490400" cy="697800"/>
          </a:xfrm>
          <a:prstGeom prst="rect">
            <a:avLst/>
          </a:prstGeom>
          <a:solidFill>
            <a:srgbClr val="A6FFCA"/>
          </a:solid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600">
                <a:solidFill>
                  <a:schemeClr val="dk1"/>
                </a:solidFill>
                <a:latin typeface="Anton"/>
                <a:ea typeface="Anton"/>
                <a:cs typeface="Anton"/>
                <a:sym typeface="Anton"/>
              </a:rPr>
              <a:t>COMANDOS BÁSICOS </a:t>
            </a:r>
            <a:endParaRPr i="1" sz="36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i="1" sz="3000">
              <a:solidFill>
                <a:schemeClr val="dk1"/>
              </a:solidFill>
              <a:latin typeface="Anton"/>
              <a:ea typeface="Anton"/>
              <a:cs typeface="Anton"/>
              <a:sym typeface="Anton"/>
            </a:endParaRPr>
          </a:p>
        </p:txBody>
      </p:sp>
      <p:sp>
        <p:nvSpPr>
          <p:cNvPr id="503" name="Google Shape;503;p60"/>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04" name="Google Shape;504;p6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0" name="Google Shape;510;p61"/>
          <p:cNvSpPr txBox="1"/>
          <p:nvPr/>
        </p:nvSpPr>
        <p:spPr>
          <a:xfrm>
            <a:off x="501375" y="1310550"/>
            <a:ext cx="8442600" cy="290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DEL:</a:t>
            </a:r>
            <a:r>
              <a:rPr b="0" i="0" lang="es" sz="1800" u="none" cap="none" strike="noStrike">
                <a:solidFill>
                  <a:srgbClr val="111111"/>
                </a:solidFill>
                <a:latin typeface="Helvetica Neue Light"/>
                <a:ea typeface="Helvetica Neue Light"/>
                <a:cs typeface="Helvetica Neue Light"/>
                <a:sym typeface="Helvetica Neue Light"/>
              </a:rPr>
              <a:t> es el comando para eliminar un archivo. Recuerda que no irá a la Papelera, así que piensa muy bien antes de borrar algo. Y para eliminar carpeta usa el comando RD (en MAC-OS usar RM para archivos / para eliminar carpetas RM -RF).</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EXIT: </a:t>
            </a:r>
            <a:r>
              <a:rPr b="0" i="0" lang="es" sz="1800" u="none" cap="none" strike="noStrike">
                <a:solidFill>
                  <a:srgbClr val="111111"/>
                </a:solidFill>
                <a:latin typeface="Helvetica Neue Light"/>
                <a:ea typeface="Helvetica Neue Light"/>
                <a:cs typeface="Helvetica Neue Light"/>
                <a:sym typeface="Helvetica Neue Light"/>
              </a:rPr>
              <a:t>cierra la ventana de la línea de comandos o símbolo del sistema.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COPY CON: </a:t>
            </a:r>
            <a:r>
              <a:rPr b="0" i="0" lang="es" sz="1800" u="none" cap="none" strike="noStrike">
                <a:solidFill>
                  <a:srgbClr val="111111"/>
                </a:solidFill>
                <a:latin typeface="Helvetica Neue Light"/>
                <a:ea typeface="Helvetica Neue Light"/>
                <a:cs typeface="Helvetica Neue Light"/>
                <a:sym typeface="Helvetica Neue Light"/>
              </a:rPr>
              <a:t>crear archivos (en MAC-OS usar TOUCH).</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11" name="Google Shape;511;p61"/>
          <p:cNvSpPr txBox="1"/>
          <p:nvPr/>
        </p:nvSpPr>
        <p:spPr>
          <a:xfrm>
            <a:off x="0" y="367575"/>
            <a:ext cx="44598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512" name="Google Shape;512;p61"/>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13" name="Google Shape;513;p6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6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CREANDO REPOSITORIOS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22" name="Shape 522"/>
        <p:cNvGrpSpPr/>
        <p:nvPr/>
      </p:nvGrpSpPr>
      <p:grpSpPr>
        <a:xfrm>
          <a:off x="0" y="0"/>
          <a:ext cx="0" cy="0"/>
          <a:chOff x="0" y="0"/>
          <a:chExt cx="0" cy="0"/>
        </a:xfrm>
      </p:grpSpPr>
      <p:pic>
        <p:nvPicPr>
          <p:cNvPr id="523" name="Google Shape;523;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4" name="Google Shape;524;p63"/>
          <p:cNvSpPr txBox="1"/>
          <p:nvPr/>
        </p:nvSpPr>
        <p:spPr>
          <a:xfrm>
            <a:off x="1157250" y="1716700"/>
            <a:ext cx="6829500" cy="231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Un repositorio es un espacio centralizado donde se almacena, organiza, mantiene y difunde información.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Será “la carpeta” o espacio donde guardarás tu proyecto, para más adelante compartirlo con el equipo a través de un repositorio en la nube (en internet, por ejemplo en Github).</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2000"/>
              <a:buFont typeface="Arial"/>
              <a:buNone/>
            </a:pPr>
            <a:r>
              <a:t/>
            </a:r>
            <a:endParaRPr b="0" i="0" sz="2000" u="none" cap="none" strike="noStrike">
              <a:solidFill>
                <a:srgbClr val="000000"/>
              </a:solidFill>
              <a:highlight>
                <a:srgbClr val="3DFFBC"/>
              </a:highlight>
              <a:latin typeface="Helvetica Neue Light"/>
              <a:ea typeface="Helvetica Neue Light"/>
              <a:cs typeface="Helvetica Neue Light"/>
              <a:sym typeface="Helvetica Neue Light"/>
            </a:endParaRPr>
          </a:p>
        </p:txBody>
      </p:sp>
      <p:sp>
        <p:nvSpPr>
          <p:cNvPr id="525" name="Google Shape;525;p63"/>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700"/>
              <a:buFont typeface="Arial"/>
              <a:buNone/>
            </a:pPr>
            <a:r>
              <a:rPr b="0" i="1" lang="es" sz="3700" u="none" cap="none" strike="noStrike">
                <a:solidFill>
                  <a:srgbClr val="000000"/>
                </a:solidFill>
                <a:latin typeface="Anton"/>
                <a:ea typeface="Anton"/>
                <a:cs typeface="Anton"/>
                <a:sym typeface="Anton"/>
              </a:rPr>
              <a:t>¿QUÉ ES UN REPOSITORIO? </a:t>
            </a:r>
            <a:endParaRPr b="1" i="1" sz="3700" u="none" cap="none" strike="noStrike">
              <a:solidFill>
                <a:srgbClr val="000000"/>
              </a:solidFill>
              <a:highlight>
                <a:schemeClr val="accent6"/>
              </a:highlight>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nvSpPr>
        <p:spPr>
          <a:xfrm>
            <a:off x="610225" y="1101025"/>
            <a:ext cx="42168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Metaetiquetas de descripción:</a:t>
            </a:r>
            <a:r>
              <a:rPr b="0" i="0" lang="es" sz="1400" u="none" cap="none" strike="noStrike">
                <a:solidFill>
                  <a:schemeClr val="dk1"/>
                </a:solidFill>
                <a:latin typeface="Helvetica Neue Light"/>
                <a:ea typeface="Helvetica Neue Light"/>
                <a:cs typeface="Helvetica Neue Light"/>
                <a:sym typeface="Helvetica Neue Light"/>
              </a:rPr>
              <a:t> ofrece a Google y a otros buscadores un resumen del contenido de la misma.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Ruta de exploración:</a:t>
            </a:r>
            <a:r>
              <a:rPr b="0" i="0" lang="es" sz="1400" u="none" cap="none" strike="noStrike">
                <a:solidFill>
                  <a:schemeClr val="dk1"/>
                </a:solidFill>
                <a:latin typeface="Helvetica Neue Light"/>
                <a:ea typeface="Helvetica Neue Light"/>
                <a:cs typeface="Helvetica Neue Light"/>
                <a:sym typeface="Helvetica Neue Light"/>
              </a:rPr>
              <a:t> es una fila de enlaces internos, situada en la parte superior o inferior de una página, que permite a los visitantes volver rápidamente a una sección anterior, o a la página de inicio.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Mapa de sitio:</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es una página sencilla de un sitio web que muestra su estructura, y normalmente consiste en una lista jerárquica de las páginas que se incluyen en éste.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95" name="Google Shape;95;p1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2000" u="none" cap="none" strike="noStrike">
              <a:solidFill>
                <a:srgbClr val="000000"/>
              </a:solidFill>
              <a:latin typeface="Anton"/>
              <a:ea typeface="Anton"/>
              <a:cs typeface="Anton"/>
              <a:sym typeface="Anton"/>
            </a:endParaRPr>
          </a:p>
        </p:txBody>
      </p:sp>
      <p:pic>
        <p:nvPicPr>
          <p:cNvPr id="96" name="Google Shape;96;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 name="Google Shape;97;p19"/>
          <p:cNvSpPr txBox="1"/>
          <p:nvPr/>
        </p:nvSpPr>
        <p:spPr>
          <a:xfrm>
            <a:off x="196475" y="567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1" name="Google Shape;531;p64"/>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32" name="Google Shape;532;p64"/>
          <p:cNvSpPr txBox="1"/>
          <p:nvPr/>
        </p:nvSpPr>
        <p:spPr>
          <a:xfrm>
            <a:off x="1293025" y="1580700"/>
            <a:ext cx="6668400" cy="198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Este comando se usa para </a:t>
            </a:r>
            <a:r>
              <a:rPr b="1" i="0" lang="es" sz="1800" u="none" cap="none" strike="noStrike">
                <a:solidFill>
                  <a:srgbClr val="000000"/>
                </a:solidFill>
                <a:latin typeface="Helvetica Neue"/>
                <a:ea typeface="Helvetica Neue"/>
                <a:cs typeface="Helvetica Neue"/>
                <a:sym typeface="Helvetica Neue"/>
              </a:rPr>
              <a:t>crear un nuevo repositorio en Git</a:t>
            </a:r>
            <a:r>
              <a:rPr b="0" i="0" lang="es" sz="1800" u="none" cap="none" strike="noStrike">
                <a:solidFill>
                  <a:srgbClr val="000000"/>
                </a:solidFill>
                <a:latin typeface="Helvetica Neue Light"/>
                <a:ea typeface="Helvetica Neue Light"/>
                <a:cs typeface="Helvetica Neue Light"/>
                <a:sym typeface="Helvetica Neue Light"/>
              </a:rPr>
              <a:t>. Nos crea un repositorio de manera local y lo hará en la carpeta donde estamos posicionados. También se le puede pasar </a:t>
            </a:r>
            <a:r>
              <a:rPr b="1" i="1" lang="es" sz="1800" u="none" cap="none" strike="noStrike">
                <a:solidFill>
                  <a:srgbClr val="000000"/>
                </a:solidFill>
                <a:latin typeface="Helvetica Neue"/>
                <a:ea typeface="Helvetica Neue"/>
                <a:cs typeface="Helvetica Neue"/>
                <a:sym typeface="Helvetica Neue"/>
              </a:rPr>
              <a:t>[nombre_de_la_carpeta]</a:t>
            </a:r>
            <a:r>
              <a:rPr b="1" i="0" lang="es" sz="1800" u="none" cap="none" strike="noStrike">
                <a:solidFill>
                  <a:srgbClr val="000000"/>
                </a:solidFill>
                <a:latin typeface="Helvetica Neue"/>
                <a:ea typeface="Helvetica Neue"/>
                <a:cs typeface="Helvetica Neue"/>
                <a:sym typeface="Helvetica Neue"/>
              </a:rPr>
              <a:t> </a:t>
            </a:r>
            <a:r>
              <a:rPr b="0" i="0" lang="es" sz="1800" u="none" cap="none" strike="noStrike">
                <a:solidFill>
                  <a:srgbClr val="000000"/>
                </a:solidFill>
                <a:latin typeface="Helvetica Neue Light"/>
                <a:ea typeface="Helvetica Neue Light"/>
                <a:cs typeface="Helvetica Neue Light"/>
                <a:sym typeface="Helvetica Neue Light"/>
              </a:rPr>
              <a:t>y creará una con ese nombre.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3" name="Google Shape;533;p64"/>
          <p:cNvSpPr txBox="1"/>
          <p:nvPr/>
        </p:nvSpPr>
        <p:spPr>
          <a:xfrm>
            <a:off x="-500100" y="3480025"/>
            <a:ext cx="10144200" cy="520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Por ejemplo...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4" name="Google Shape;534;p64"/>
          <p:cNvSpPr txBox="1"/>
          <p:nvPr/>
        </p:nvSpPr>
        <p:spPr>
          <a:xfrm>
            <a:off x="6378350" y="3042375"/>
            <a:ext cx="1081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0"/>
              <a:t>🚀</a:t>
            </a:r>
            <a:endParaRPr sz="8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aphicFrame>
        <p:nvGraphicFramePr>
          <p:cNvPr id="539" name="Google Shape;539;p65"/>
          <p:cNvGraphicFramePr/>
          <p:nvPr/>
        </p:nvGraphicFramePr>
        <p:xfrm>
          <a:off x="437875" y="1367125"/>
          <a:ext cx="3000000" cy="3000000"/>
        </p:xfrm>
        <a:graphic>
          <a:graphicData uri="http://schemas.openxmlformats.org/drawingml/2006/table">
            <a:tbl>
              <a:tblPr>
                <a:noFill/>
                <a:tableStyleId>{28F9CCD9-18F8-4CD6-BD78-B470CC13DBBE}</a:tableStyleId>
              </a:tblPr>
              <a:tblGrid>
                <a:gridCol w="8316575"/>
              </a:tblGrid>
              <a:tr h="34395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a:t>
                      </a:r>
                      <a:r>
                        <a:rPr lang="es" sz="1600" u="none" cap="none" strike="noStrike">
                          <a:solidFill>
                            <a:srgbClr val="434343"/>
                          </a:solidFill>
                          <a:highlight>
                            <a:srgbClr val="000000"/>
                          </a:highlight>
                          <a:latin typeface="Helvetica Neue"/>
                          <a:ea typeface="Helvetica Neue"/>
                          <a:cs typeface="Helvetica Neue"/>
                          <a:sym typeface="Helvetica Neue"/>
                        </a:rPr>
                        <a:t>* Paso 1: Me ubico en la carpeta donde quiero crear mi proyecto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Helvetica Neue"/>
                          <a:ea typeface="Helvetica Neue"/>
                          <a:cs typeface="Helvetica Neue"/>
                          <a:sym typeface="Helvetica Neue"/>
                        </a:rPr>
                        <a:t>john@MyShopSolutions</a:t>
                      </a:r>
                      <a:r>
                        <a:rPr lang="es" sz="1600" u="none" cap="none" strike="noStrike">
                          <a:solidFill>
                            <a:srgbClr val="FF00FF"/>
                          </a:solidFill>
                          <a:highlight>
                            <a:srgbClr val="000000"/>
                          </a:highlight>
                          <a:latin typeface="Helvetica Neue"/>
                          <a:ea typeface="Helvetica Neue"/>
                          <a:cs typeface="Helvetica Neue"/>
                          <a:sym typeface="Helvetica Neue"/>
                        </a:rPr>
                        <a:t> :~</a:t>
                      </a:r>
                      <a:r>
                        <a:rPr lang="es" sz="1600" u="none" cap="none" strike="noStrike">
                          <a:solidFill>
                            <a:srgbClr val="F3F3F3"/>
                          </a:solidFill>
                          <a:highlight>
                            <a:schemeClr val="dk1"/>
                          </a:highlight>
                          <a:latin typeface="Helvetica Neue"/>
                          <a:ea typeface="Helvetica Neue"/>
                          <a:cs typeface="Helvetica Neue"/>
                          <a:sym typeface="Helvetica Neue"/>
                        </a:rPr>
                        <a:t>$ cd Documents/Proyectos_Coder/</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chemeClr val="dk1"/>
                          </a:highlight>
                          <a:latin typeface="Helvetica Neue"/>
                          <a:ea typeface="Helvetica Neue"/>
                          <a:cs typeface="Helvetica Neue"/>
                          <a:sym typeface="Helvetica Neue"/>
                        </a:rPr>
                        <a:t>/* Paso 2: Ya dentro de la carpeta inicio el proyecto con el nombre que le asigne a mi 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rgbClr val="000000"/>
                          </a:highlight>
                          <a:latin typeface="Helvetica Neue"/>
                          <a:ea typeface="Helvetica Neue"/>
                          <a:cs typeface="Helvetica Neue"/>
                          <a:sym typeface="Helvetica Neue"/>
                        </a:rPr>
                        <a:t>$ git init 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Arrojará el siguiente mensaje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Initialized empty Git repository in /home/usuario/Documents/Proyectos_Coder/mi_repositorio/.git/</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3: Comprobamos que el repositorio se creó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dir</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4: Me ubico en mi repositorio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cd mi_repositorio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600" u="none" cap="none" strike="noStrike">
                          <a:solidFill>
                            <a:srgbClr val="F3F3F3"/>
                          </a:solidFill>
                          <a:highlight>
                            <a:schemeClr val="dk1"/>
                          </a:highlight>
                          <a:latin typeface="Helvetica Neue"/>
                          <a:ea typeface="Helvetica Neue"/>
                          <a:cs typeface="Helvetica Neue"/>
                          <a:sym typeface="Helvetica Neue"/>
                        </a:rPr>
                        <a:t>$ </a:t>
                      </a:r>
                      <a:endParaRPr sz="1600" u="none" cap="none" strike="noStrike">
                        <a:solidFill>
                          <a:srgbClr val="F3F3F3"/>
                        </a:solidFill>
                        <a:highlight>
                          <a:schemeClr val="dk1"/>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540" name="Google Shape;540;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1" name="Google Shape;541;p65"/>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42" name="Google Shape;542;p6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6"/>
          <p:cNvPicPr preferRelativeResize="0"/>
          <p:nvPr/>
        </p:nvPicPr>
        <p:blipFill rotWithShape="1">
          <a:blip r:embed="rId3">
            <a:alphaModFix/>
          </a:blip>
          <a:srcRect b="0" l="0" r="0" t="0"/>
          <a:stretch/>
        </p:blipFill>
        <p:spPr>
          <a:xfrm>
            <a:off x="3624125" y="1969650"/>
            <a:ext cx="4723850" cy="2557850"/>
          </a:xfrm>
          <a:prstGeom prst="rect">
            <a:avLst/>
          </a:prstGeom>
          <a:noFill/>
          <a:ln>
            <a:noFill/>
          </a:ln>
        </p:spPr>
      </p:pic>
      <p:pic>
        <p:nvPicPr>
          <p:cNvPr id="548" name="Google Shape;548;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49" name="Google Shape;549;p66"/>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0" name="Google Shape;550;p66"/>
          <p:cNvSpPr txBox="1"/>
          <p:nvPr/>
        </p:nvSpPr>
        <p:spPr>
          <a:xfrm>
            <a:off x="364200" y="1118900"/>
            <a:ext cx="8415600" cy="321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Ya hemos visto cómo inicializar un repositorio localmente utilizando </a:t>
            </a:r>
            <a:r>
              <a:rPr b="1" i="1" lang="es" sz="1800" u="none" cap="none" strike="noStrike">
                <a:solidFill>
                  <a:schemeClr val="dk1"/>
                </a:solidFill>
                <a:latin typeface="Helvetica Neue"/>
                <a:ea typeface="Helvetica Neue"/>
                <a:cs typeface="Helvetica Neue"/>
                <a:sym typeface="Helvetica Neue"/>
              </a:rPr>
              <a:t>git init</a:t>
            </a:r>
            <a:r>
              <a:rPr b="0" i="0" lang="es" sz="1800" u="none" cap="none" strike="noStrike">
                <a:solidFill>
                  <a:schemeClr val="dk1"/>
                </a:solidFill>
                <a:latin typeface="Helvetica Neue Light"/>
                <a:ea typeface="Helvetica Neue Light"/>
                <a:cs typeface="Helvetica Neue Light"/>
                <a:sym typeface="Helvetica Neue Light"/>
              </a:rPr>
              <a:t>. Ahora nos toca crear los archivos que vamos a usar en este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Vamos a </a:t>
            </a:r>
            <a:r>
              <a:rPr b="1" i="0" lang="es" sz="1800" u="none" cap="none" strike="noStrike">
                <a:solidFill>
                  <a:schemeClr val="dk1"/>
                </a:solidFill>
                <a:latin typeface="Helvetica Neue"/>
                <a:ea typeface="Helvetica Neue"/>
                <a:cs typeface="Helvetica Neue"/>
                <a:sym typeface="Helvetica Neue"/>
              </a:rPr>
              <a:t>Sublime Text</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Primero, b</a:t>
            </a:r>
            <a:r>
              <a:rPr b="0" i="0" lang="es" sz="1800" u="none" cap="none" strike="noStrike">
                <a:solidFill>
                  <a:schemeClr val="dk1"/>
                </a:solidFill>
                <a:latin typeface="Helvetica Neue Light"/>
                <a:ea typeface="Helvetica Neue Light"/>
                <a:cs typeface="Helvetica Neue Light"/>
                <a:sym typeface="Helvetica Neue Light"/>
              </a:rPr>
              <a:t>uscamos el </a:t>
            </a:r>
            <a:endParaRPr b="0" i="0" sz="1800" u="none" cap="none" strike="noStrike">
              <a:solidFill>
                <a:schemeClr val="dk1"/>
              </a:solidFill>
              <a:latin typeface="Helvetica Neue Light"/>
              <a:ea typeface="Helvetica Neue Light"/>
              <a:cs typeface="Helvetica Neue Light"/>
              <a:sym typeface="Helvetica Neue Light"/>
            </a:endParaRPr>
          </a:p>
          <a:p>
            <a:pPr indent="45720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repositorio creado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1" name="Google Shape;551;p6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7" name="Google Shape;557;p67"/>
          <p:cNvSpPr txBox="1"/>
          <p:nvPr/>
        </p:nvSpPr>
        <p:spPr>
          <a:xfrm>
            <a:off x="364200" y="1139325"/>
            <a:ext cx="84156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 🙌 </a:t>
            </a:r>
            <a:r>
              <a:rPr lang="es" sz="1800">
                <a:solidFill>
                  <a:schemeClr val="dk1"/>
                </a:solidFill>
                <a:latin typeface="Helvetica Neue Light"/>
                <a:ea typeface="Helvetica Neue Light"/>
                <a:cs typeface="Helvetica Neue Light"/>
                <a:sym typeface="Helvetica Neue Light"/>
              </a:rPr>
              <a:t>Luego c</a:t>
            </a:r>
            <a:r>
              <a:rPr b="0" i="0" lang="es" sz="1800" u="none" cap="none" strike="noStrike">
                <a:solidFill>
                  <a:schemeClr val="dk1"/>
                </a:solidFill>
                <a:latin typeface="Helvetica Neue Light"/>
                <a:ea typeface="Helvetica Neue Light"/>
                <a:cs typeface="Helvetica Neue Light"/>
                <a:sym typeface="Helvetica Neue Light"/>
              </a:rPr>
              <a:t>reamos un archivo</a:t>
            </a:r>
            <a:r>
              <a:rPr b="1" i="0" lang="es" sz="1800" u="none" cap="none" strike="noStrike">
                <a:solidFill>
                  <a:schemeClr val="dk1"/>
                </a:solidFill>
                <a:latin typeface="Helvetica Neue"/>
                <a:ea typeface="Helvetica Neue"/>
                <a:cs typeface="Helvetica Neue"/>
                <a:sym typeface="Helvetica Neue"/>
              </a:rPr>
              <a:t> index.html</a:t>
            </a:r>
            <a:r>
              <a:rPr b="0" i="0" lang="es" sz="1800" u="none" cap="none" strike="noStrike">
                <a:solidFill>
                  <a:schemeClr val="dk1"/>
                </a:solidFill>
                <a:latin typeface="Helvetica Neue Light"/>
                <a:ea typeface="Helvetica Neue Light"/>
                <a:cs typeface="Helvetica Neue Light"/>
                <a:sym typeface="Helvetica Neue Light"/>
              </a:rPr>
              <a:t> que se guardará en el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8" name="Google Shape;558;p67"/>
          <p:cNvPicPr preferRelativeResize="0"/>
          <p:nvPr/>
        </p:nvPicPr>
        <p:blipFill rotWithShape="1">
          <a:blip r:embed="rId4">
            <a:alphaModFix/>
          </a:blip>
          <a:srcRect b="0" l="0" r="0" t="0"/>
          <a:stretch/>
        </p:blipFill>
        <p:spPr>
          <a:xfrm>
            <a:off x="1519900" y="1745125"/>
            <a:ext cx="6104200" cy="2873675"/>
          </a:xfrm>
          <a:prstGeom prst="rect">
            <a:avLst/>
          </a:prstGeom>
          <a:noFill/>
          <a:ln>
            <a:noFill/>
          </a:ln>
        </p:spPr>
      </p:pic>
      <p:sp>
        <p:nvSpPr>
          <p:cNvPr id="559" name="Google Shape;559;p67"/>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p:txBody>
      </p:sp>
      <p:pic>
        <p:nvPicPr>
          <p:cNvPr id="560" name="Google Shape;560;p67"/>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aphicFrame>
        <p:nvGraphicFramePr>
          <p:cNvPr id="565" name="Google Shape;565;p68"/>
          <p:cNvGraphicFramePr/>
          <p:nvPr/>
        </p:nvGraphicFramePr>
        <p:xfrm>
          <a:off x="862400" y="1850375"/>
          <a:ext cx="3000000" cy="3000000"/>
        </p:xfrm>
        <a:graphic>
          <a:graphicData uri="http://schemas.openxmlformats.org/drawingml/2006/table">
            <a:tbl>
              <a:tblPr>
                <a:noFill/>
                <a:tableStyleId>{28F9CCD9-18F8-4CD6-BD78-B470CC13DBBE}</a:tableStyleId>
              </a:tblPr>
              <a:tblGrid>
                <a:gridCol w="75321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git status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Untracked files: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(use "git add &lt;file&gt;..." to include in what will be committed)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600" u="none" cap="none" strike="noStrike">
                          <a:solidFill>
                            <a:srgbClr val="FF0000"/>
                          </a:solidFill>
                          <a:highlight>
                            <a:srgbClr val="000000"/>
                          </a:highlight>
                          <a:latin typeface="Helvetica Neue Light"/>
                          <a:ea typeface="Helvetica Neue Light"/>
                          <a:cs typeface="Helvetica Neue Light"/>
                          <a:sym typeface="Helvetica Neue Light"/>
                        </a:rPr>
                        <a:t>index.html</a:t>
                      </a:r>
                      <a:endParaRPr sz="1600" u="none" cap="none" strike="noStrike">
                        <a:solidFill>
                          <a:srgbClr val="FF00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nothing added to commit but untracked files present (use "git add" to track)</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566" name="Google Shape;566;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7" name="Google Shape;567;p68"/>
          <p:cNvSpPr txBox="1"/>
          <p:nvPr/>
        </p:nvSpPr>
        <p:spPr>
          <a:xfrm>
            <a:off x="364200" y="1074775"/>
            <a:ext cx="8415600" cy="474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 Vamos a la terminal y con </a:t>
            </a:r>
            <a:r>
              <a:rPr b="1" i="1" lang="es" sz="1800" u="none" cap="none" strike="noStrike">
                <a:solidFill>
                  <a:schemeClr val="dk1"/>
                </a:solidFill>
                <a:latin typeface="Helvetica Neue"/>
                <a:ea typeface="Helvetica Neue"/>
                <a:cs typeface="Helvetica Neue"/>
                <a:sym typeface="Helvetica Neue"/>
              </a:rPr>
              <a:t>git status</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chequeamos el estado de nuestro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latin typeface="Helvetica Neue Light"/>
              <a:ea typeface="Helvetica Neue Light"/>
              <a:cs typeface="Helvetica Neue Light"/>
              <a:sym typeface="Helvetica Neue Light"/>
            </a:endParaRPr>
          </a:p>
        </p:txBody>
      </p:sp>
      <p:sp>
        <p:nvSpPr>
          <p:cNvPr id="568" name="Google Shape;568;p68"/>
          <p:cNvSpPr txBox="1"/>
          <p:nvPr/>
        </p:nvSpPr>
        <p:spPr>
          <a:xfrm>
            <a:off x="643801" y="376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69" name="Google Shape;569;p6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5" name="Google Shape;575;p69"/>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pic>
        <p:nvPicPr>
          <p:cNvPr id="576" name="Google Shape;576;p69"/>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577" name="Google Shape;577;p69"/>
          <p:cNvCxnSpPr/>
          <p:nvPr/>
        </p:nvCxnSpPr>
        <p:spPr>
          <a:xfrm>
            <a:off x="2307975" y="1677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578" name="Google Shape;578;p69"/>
          <p:cNvSpPr txBox="1"/>
          <p:nvPr/>
        </p:nvSpPr>
        <p:spPr>
          <a:xfrm>
            <a:off x="270300" y="1208450"/>
            <a:ext cx="1980600" cy="1036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a:t>
            </a:r>
            <a:r>
              <a:rPr b="1" i="0" lang="es" sz="1800" u="none" cap="none" strike="noStrike">
                <a:solidFill>
                  <a:srgbClr val="000000"/>
                </a:solidFill>
                <a:latin typeface="Helvetica Neue"/>
                <a:ea typeface="Helvetica Neue"/>
                <a:cs typeface="Helvetica Neue"/>
                <a:sym typeface="Helvetica Neue"/>
              </a:rPr>
              <a:t>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creado.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4" name="Google Shape;584;p70"/>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85" name="Google Shape;585;p70"/>
          <p:cNvSpPr txBox="1"/>
          <p:nvPr/>
        </p:nvSpPr>
        <p:spPr>
          <a:xfrm>
            <a:off x="716925" y="1221475"/>
            <a:ext cx="7856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Ahora se necesita </a:t>
            </a:r>
            <a:r>
              <a:rPr b="1" i="0" lang="es" sz="2000" u="none" cap="none" strike="noStrike">
                <a:solidFill>
                  <a:schemeClr val="dk1"/>
                </a:solidFill>
                <a:highlight>
                  <a:srgbClr val="E0FF00"/>
                </a:highlight>
                <a:latin typeface="Helvetica Neue"/>
                <a:ea typeface="Helvetica Neue"/>
                <a:cs typeface="Helvetica Neue"/>
                <a:sym typeface="Helvetica Neue"/>
              </a:rPr>
              <a:t>agregar el o los archivos al Staging Area</a:t>
            </a: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nuestro caso, para el </a:t>
            </a:r>
            <a:r>
              <a:rPr b="1" i="0" lang="es" sz="2000" u="none" cap="none" strike="noStrike">
                <a:solidFill>
                  <a:schemeClr val="dk1"/>
                </a:solidFill>
                <a:latin typeface="Helvetica Neue"/>
                <a:ea typeface="Helvetica Neue"/>
                <a:cs typeface="Helvetica Neue"/>
                <a:sym typeface="Helvetica Neue"/>
              </a:rPr>
              <a:t>index.html vamos a usar el comando </a:t>
            </a:r>
            <a:r>
              <a:rPr b="1" i="1" lang="es" sz="2000" u="none" cap="none" strike="noStrike">
                <a:solidFill>
                  <a:schemeClr val="dk1"/>
                </a:solidFill>
                <a:latin typeface="Helvetica Neue"/>
                <a:ea typeface="Helvetica Neue"/>
                <a:cs typeface="Helvetica Neue"/>
                <a:sym typeface="Helvetica Neue"/>
              </a:rPr>
              <a:t>git add + el nombre del archivo</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lo cual permite adherir el archivo para subirlo luego al repositorio. También se puede usar </a:t>
            </a:r>
            <a:r>
              <a:rPr b="1" i="1" lang="es" sz="2000" u="none" cap="none" strike="noStrike">
                <a:solidFill>
                  <a:schemeClr val="dk1"/>
                </a:solidFill>
                <a:latin typeface="Helvetica Neue"/>
                <a:ea typeface="Helvetica Neue"/>
                <a:cs typeface="Helvetica Neue"/>
                <a:sym typeface="Helvetica Neue"/>
              </a:rPr>
              <a:t>git add .</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que adhiere todos los archivos nuevos.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Para verificar si funciono, nuevamente utilizamos </a:t>
            </a:r>
            <a:r>
              <a:rPr b="1" i="1" lang="es" sz="2000" u="none" cap="none" strike="noStrike">
                <a:solidFill>
                  <a:schemeClr val="dk1"/>
                </a:solidFill>
                <a:latin typeface="Helvetica Neue"/>
                <a:ea typeface="Helvetica Neue"/>
                <a:cs typeface="Helvetica Neue"/>
                <a:sym typeface="Helvetica Neue"/>
              </a:rPr>
              <a:t>git status</a:t>
            </a:r>
            <a:r>
              <a:rPr b="0" i="1" lang="es"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91" name="Google Shape;591;p71"/>
          <p:cNvGraphicFramePr/>
          <p:nvPr/>
        </p:nvGraphicFramePr>
        <p:xfrm>
          <a:off x="354213" y="1434838"/>
          <a:ext cx="3000000" cy="3000000"/>
        </p:xfrm>
        <a:graphic>
          <a:graphicData uri="http://schemas.openxmlformats.org/drawingml/2006/table">
            <a:tbl>
              <a:tblPr>
                <a:noFill/>
                <a:tableStyleId>{28F9CCD9-18F8-4CD6-BD78-B470CC13DBBE}</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add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status</a:t>
                      </a:r>
                      <a:br>
                        <a:rPr lang="es" sz="1800" u="none" cap="none" strike="noStrike">
                          <a:solidFill>
                            <a:srgbClr val="F3F3F3"/>
                          </a:solidFill>
                          <a:highlight>
                            <a:srgbClr val="000000"/>
                          </a:highlight>
                          <a:latin typeface="Helvetica Neue Light"/>
                          <a:ea typeface="Helvetica Neue Light"/>
                          <a:cs typeface="Helvetica Neue Light"/>
                          <a:sym typeface="Helvetica Neue Light"/>
                        </a:rPr>
                      </a:br>
                      <a:r>
                        <a:rPr lang="es" sz="18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Changes to be committed:</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(use "git rm --cached &lt;file&gt;..." to unstage)</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6AA84F"/>
                          </a:solidFill>
                          <a:highlight>
                            <a:srgbClr val="000000"/>
                          </a:highlight>
                          <a:latin typeface="Helvetica Neue Light"/>
                          <a:ea typeface="Helvetica Neue Light"/>
                          <a:cs typeface="Helvetica Neue Light"/>
                          <a:sym typeface="Helvetica Neue Light"/>
                        </a:rPr>
                        <a:t>   new file: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592" name="Google Shape;592;p71"/>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93" name="Google Shape;593;p7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9" name="Google Shape;599;p72"/>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00" name="Google Shape;600;p72"/>
          <p:cNvCxnSpPr/>
          <p:nvPr/>
        </p:nvCxnSpPr>
        <p:spPr>
          <a:xfrm>
            <a:off x="2307975" y="2820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01" name="Google Shape;601;p72"/>
          <p:cNvSpPr txBox="1"/>
          <p:nvPr/>
        </p:nvSpPr>
        <p:spPr>
          <a:xfrm>
            <a:off x="270300" y="2358238"/>
            <a:ext cx="1980600" cy="10062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adherido.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02" name="Google Shape;602;p72"/>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8" name="Google Shape;608;p73"/>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09" name="Google Shape;609;p73"/>
          <p:cNvSpPr txBox="1"/>
          <p:nvPr/>
        </p:nvSpPr>
        <p:spPr>
          <a:xfrm>
            <a:off x="557850" y="1288900"/>
            <a:ext cx="8028300" cy="289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Una vez que nuestros archivos están en el Staging Area debemos pasarlos a nuestro repositorio local y para eso debemos usar el </a:t>
            </a:r>
            <a:r>
              <a:rPr b="1" i="1" lang="es" sz="1800" u="none" cap="none" strike="noStrike">
                <a:solidFill>
                  <a:schemeClr val="dk1"/>
                </a:solidFill>
                <a:latin typeface="Helvetica Neue"/>
                <a:ea typeface="Helvetica Neue"/>
                <a:cs typeface="Helvetica Neue"/>
                <a:sym typeface="Helvetica Neue"/>
              </a:rPr>
              <a:t>git commit</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que es el comando que nos va a permitir comprometer nuestros archivos.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decir, que lo subirá al repositorio que se ha creado. El comando es el siguiente: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git commit -m “Comentario de qué se trata el commit que se está realizando”</a:t>
            </a:r>
            <a:endParaRPr b="0" i="1" sz="18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1" name="Shape 101"/>
        <p:cNvGrpSpPr/>
        <p:nvPr/>
      </p:nvGrpSpPr>
      <p:grpSpPr>
        <a:xfrm>
          <a:off x="0" y="0"/>
          <a:ext cx="0" cy="0"/>
          <a:chOff x="0" y="0"/>
          <a:chExt cx="0" cy="0"/>
        </a:xfrm>
      </p:grpSpPr>
      <p:sp>
        <p:nvSpPr>
          <p:cNvPr id="102" name="Google Shape;102;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3" name="Google Shape;103;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15" name="Google Shape;615;p74"/>
          <p:cNvGraphicFramePr/>
          <p:nvPr/>
        </p:nvGraphicFramePr>
        <p:xfrm>
          <a:off x="643788" y="1685288"/>
          <a:ext cx="3000000" cy="3000000"/>
        </p:xfrm>
        <a:graphic>
          <a:graphicData uri="http://schemas.openxmlformats.org/drawingml/2006/table">
            <a:tbl>
              <a:tblPr>
                <a:noFill/>
                <a:tableStyleId>{28F9CCD9-18F8-4CD6-BD78-B470CC13DBBE}</a:tableStyleId>
              </a:tblPr>
              <a:tblGrid>
                <a:gridCol w="7856400"/>
              </a:tblGrid>
              <a:tr h="17729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commit -m "Primer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Light"/>
                          <a:ea typeface="Helvetica Neue Light"/>
                          <a:cs typeface="Helvetica Neue Light"/>
                          <a:sym typeface="Helvetica Neue Light"/>
                        </a:rPr>
                        <a:t>/* Esta sería el resultado del comando */</a:t>
                      </a:r>
                      <a:endParaRPr sz="18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[master (root-commit) 1734915] nuevo archivo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1 file changed, 0 insertions(+), 0 deletions(-)</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create mode 100644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16" name="Google Shape;616;p74"/>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17" name="Google Shape;617;p7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3" name="Google Shape;623;p75"/>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24" name="Google Shape;624;p75"/>
          <p:cNvCxnSpPr/>
          <p:nvPr/>
        </p:nvCxnSpPr>
        <p:spPr>
          <a:xfrm>
            <a:off x="2307975" y="40397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25" name="Google Shape;625;p75"/>
          <p:cNvSpPr txBox="1"/>
          <p:nvPr/>
        </p:nvSpPr>
        <p:spPr>
          <a:xfrm>
            <a:off x="270300" y="3408975"/>
            <a:ext cx="2087100" cy="1261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comprometido para el repositorio.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26" name="Google Shape;626;p75"/>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2" name="Google Shape;632;p76"/>
          <p:cNvSpPr txBox="1"/>
          <p:nvPr/>
        </p:nvSpPr>
        <p:spPr>
          <a:xfrm>
            <a:off x="643801" y="3034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LOG</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633" name="Google Shape;633;p76"/>
          <p:cNvGraphicFramePr/>
          <p:nvPr/>
        </p:nvGraphicFramePr>
        <p:xfrm>
          <a:off x="735488" y="1162600"/>
          <a:ext cx="3000000" cy="3000000"/>
        </p:xfrm>
        <a:graphic>
          <a:graphicData uri="http://schemas.openxmlformats.org/drawingml/2006/table">
            <a:tbl>
              <a:tblPr>
                <a:noFill/>
                <a:tableStyleId>{28F9CCD9-18F8-4CD6-BD78-B470CC13DBBE}</a:tableStyleId>
              </a:tblPr>
              <a:tblGrid>
                <a:gridCol w="76730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Con git log podemos ver los logs (historial) de lo que ha pasado en el repositorio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log</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FF00"/>
                          </a:solidFill>
                          <a:highlight>
                            <a:srgbClr val="000000"/>
                          </a:highlight>
                          <a:latin typeface="Helvetica Neue Light"/>
                          <a:ea typeface="Helvetica Neue Light"/>
                          <a:cs typeface="Helvetica Neue Light"/>
                          <a:sym typeface="Helvetica Neue Light"/>
                        </a:rPr>
                        <a:t>commit 1734915470ce9983f703b77807a68e42166b47dd</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r>
                        <a:rPr lang="es" sz="1800" u="none" cap="none" strike="noStrike">
                          <a:solidFill>
                            <a:srgbClr val="00FFFF"/>
                          </a:solidFill>
                          <a:highlight>
                            <a:srgbClr val="000000"/>
                          </a:highlight>
                          <a:latin typeface="Helvetica Neue Light"/>
                          <a:ea typeface="Helvetica Neue Light"/>
                          <a:cs typeface="Helvetica Neue Light"/>
                          <a:sym typeface="Helvetica Neue Light"/>
                        </a:rPr>
                        <a:t>HEAD -&gt;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00FF00"/>
                          </a:solidFill>
                          <a:highlight>
                            <a:srgbClr val="000000"/>
                          </a:highlight>
                          <a:latin typeface="Helvetica Neue Light"/>
                          <a:ea typeface="Helvetica Neue Light"/>
                          <a:cs typeface="Helvetica Neue Light"/>
                          <a:sym typeface="Helvetica Neue Light"/>
                        </a:rPr>
                        <a:t>master</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endParaRPr sz="1800" u="none" cap="none" strike="noStrike">
                        <a:solidFill>
                          <a:srgbClr val="FFFF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Author: John Doe &lt;johndoe@example.com&gt;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Date:   Sat May 22 18:53:24 2020 -0300</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34" name="Google Shape;634;p76"/>
          <p:cNvSpPr txBox="1"/>
          <p:nvPr/>
        </p:nvSpPr>
        <p:spPr>
          <a:xfrm>
            <a:off x="271050" y="3952525"/>
            <a:ext cx="86019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La documentación de</a:t>
            </a:r>
            <a:r>
              <a:rPr b="0" i="1" lang="es" sz="1500" u="none" cap="none" strike="noStrike">
                <a:solidFill>
                  <a:schemeClr val="dk1"/>
                </a:solidFill>
                <a:highlight>
                  <a:srgbClr val="E0FF00"/>
                </a:highlight>
                <a:latin typeface="Helvetica Neue Light"/>
                <a:ea typeface="Helvetica Neue Light"/>
                <a:cs typeface="Helvetica Neue Light"/>
                <a:sym typeface="Helvetica Neue Light"/>
              </a:rPr>
              <a:t> git log</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es extensa, y puedes revisarla en su totalidad desde aquí:</a:t>
            </a:r>
            <a:br>
              <a:rPr b="0" i="0" lang="es" sz="1500" u="none" cap="none" strike="noStrike">
                <a:solidFill>
                  <a:schemeClr val="dk1"/>
                </a:solidFill>
                <a:highlight>
                  <a:srgbClr val="E0FF00"/>
                </a:highlight>
                <a:latin typeface="Helvetica Neue Light"/>
                <a:ea typeface="Helvetica Neue Light"/>
                <a:cs typeface="Helvetica Neue Light"/>
                <a:sym typeface="Helvetica Neue Light"/>
              </a:rPr>
            </a:br>
            <a:r>
              <a:rPr b="0" i="0" lang="es" sz="1500" u="sng" cap="none" strike="noStrike">
                <a:solidFill>
                  <a:srgbClr val="1155CC"/>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https://git-scm.com/book/es/v1/Fundamentos-de-Git-Viendo-el-hist%C3%B3rico-de-confirmaciones</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1500" u="none" cap="none" strike="noStrike">
              <a:solidFill>
                <a:srgbClr val="1C3643"/>
              </a:solidFill>
              <a:highlight>
                <a:srgbClr val="E0FF00"/>
              </a:highlight>
              <a:latin typeface="Helvetica Neue Light"/>
              <a:ea typeface="Helvetica Neue Light"/>
              <a:cs typeface="Helvetica Neue Light"/>
              <a:sym typeface="Helvetica Neue Light"/>
            </a:endParaRPr>
          </a:p>
        </p:txBody>
      </p:sp>
      <p:pic>
        <p:nvPicPr>
          <p:cNvPr id="635" name="Google Shape;635;p7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sp>
        <p:nvSpPr>
          <p:cNvPr id="640" name="Google Shape;640;p7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RAMAS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6" name="Google Shape;646;p78"/>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7" name="Google Shape;647;p78"/>
          <p:cNvSpPr txBox="1"/>
          <p:nvPr/>
        </p:nvSpPr>
        <p:spPr>
          <a:xfrm>
            <a:off x="759450" y="1338575"/>
            <a:ext cx="7625100" cy="30000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Cuando quieres añadir </a:t>
            </a:r>
            <a:r>
              <a:rPr b="1" i="0" lang="es" sz="1800" u="none" cap="none" strike="noStrike">
                <a:solidFill>
                  <a:srgbClr val="000000"/>
                </a:solidFill>
                <a:latin typeface="Helvetica Neue"/>
                <a:ea typeface="Helvetica Neue"/>
                <a:cs typeface="Helvetica Neue"/>
                <a:sym typeface="Helvetica Neue"/>
              </a:rPr>
              <a:t>una nueva función o solucionar un error </a:t>
            </a:r>
            <a:r>
              <a:rPr b="0" i="0" lang="es" sz="1800" u="none" cap="none" strike="noStrike">
                <a:solidFill>
                  <a:srgbClr val="000000"/>
                </a:solidFill>
                <a:latin typeface="Helvetica Neue Light"/>
                <a:ea typeface="Helvetica Neue Light"/>
                <a:cs typeface="Helvetica Neue Light"/>
                <a:sym typeface="Helvetica Neue Light"/>
              </a:rPr>
              <a:t>(sin importar su tamaño), generas </a:t>
            </a:r>
            <a:r>
              <a:rPr b="1" i="0" lang="es" sz="1800" u="none" cap="none" strike="noStrike">
                <a:solidFill>
                  <a:srgbClr val="000000"/>
                </a:solidFill>
                <a:latin typeface="Helvetica Neue"/>
                <a:ea typeface="Helvetica Neue"/>
                <a:cs typeface="Helvetica Neue"/>
                <a:sym typeface="Helvetica Neue"/>
              </a:rPr>
              <a:t>una nueva rama para alojar estos cambios</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Esto te da la oportunidad de organizarte mejor con los cambios o correcciones experimentales.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Podemos crear una rama escribiendo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“git branch mi-rama”.</a:t>
            </a:r>
            <a:endParaRPr b="1" i="0" sz="1800" u="none" cap="none" strike="noStrike">
              <a:solidFill>
                <a:srgbClr val="000000"/>
              </a:solidFill>
              <a:latin typeface="Helvetica Neue"/>
              <a:ea typeface="Helvetica Neue"/>
              <a:cs typeface="Helvetica Neue"/>
              <a:sym typeface="Helvetica Neue"/>
            </a:endParaRPr>
          </a:p>
        </p:txBody>
      </p:sp>
      <p:pic>
        <p:nvPicPr>
          <p:cNvPr id="648" name="Google Shape;648;p78"/>
          <p:cNvPicPr preferRelativeResize="0"/>
          <p:nvPr/>
        </p:nvPicPr>
        <p:blipFill rotWithShape="1">
          <a:blip r:embed="rId4">
            <a:alphaModFix/>
          </a:blip>
          <a:srcRect b="0" l="0" r="0" t="0"/>
          <a:stretch/>
        </p:blipFill>
        <p:spPr>
          <a:xfrm>
            <a:off x="7344100" y="175318"/>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79"/>
          <p:cNvPicPr preferRelativeResize="0"/>
          <p:nvPr/>
        </p:nvPicPr>
        <p:blipFill rotWithShape="1">
          <a:blip r:embed="rId3">
            <a:alphaModFix/>
          </a:blip>
          <a:srcRect b="0" l="0" r="0" t="0"/>
          <a:stretch/>
        </p:blipFill>
        <p:spPr>
          <a:xfrm>
            <a:off x="1583026" y="1171850"/>
            <a:ext cx="5896276" cy="3487775"/>
          </a:xfrm>
          <a:prstGeom prst="rect">
            <a:avLst/>
          </a:prstGeom>
          <a:noFill/>
          <a:ln>
            <a:noFill/>
          </a:ln>
        </p:spPr>
      </p:pic>
      <p:sp>
        <p:nvSpPr>
          <p:cNvPr id="654" name="Google Shape;654;p79"/>
          <p:cNvSpPr/>
          <p:nvPr/>
        </p:nvSpPr>
        <p:spPr>
          <a:xfrm>
            <a:off x="6252725" y="4103725"/>
            <a:ext cx="1315200" cy="555900"/>
          </a:xfrm>
          <a:prstGeom prst="rect">
            <a:avLst/>
          </a:prstGeom>
          <a:solidFill>
            <a:srgbClr val="3CEFAB"/>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Gran cambio</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(feature)</a:t>
            </a:r>
            <a:endParaRPr b="1" i="0" sz="1000" u="none" cap="none" strike="noStrike">
              <a:solidFill>
                <a:srgbClr val="000000"/>
              </a:solidFill>
              <a:latin typeface="Arial"/>
              <a:ea typeface="Arial"/>
              <a:cs typeface="Arial"/>
              <a:sym typeface="Arial"/>
            </a:endParaRPr>
          </a:p>
        </p:txBody>
      </p:sp>
      <p:pic>
        <p:nvPicPr>
          <p:cNvPr id="655" name="Google Shape;655;p7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56" name="Google Shape;656;p79"/>
          <p:cNvSpPr/>
          <p:nvPr/>
        </p:nvSpPr>
        <p:spPr>
          <a:xfrm>
            <a:off x="2674600" y="104582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Pequeño Cambio (feature)</a:t>
            </a:r>
            <a:endParaRPr b="1" i="0" sz="1000" u="none" cap="none" strike="noStrike">
              <a:solidFill>
                <a:srgbClr val="000000"/>
              </a:solidFill>
              <a:latin typeface="Arial"/>
              <a:ea typeface="Arial"/>
              <a:cs typeface="Arial"/>
              <a:sym typeface="Arial"/>
            </a:endParaRPr>
          </a:p>
        </p:txBody>
      </p:sp>
      <p:sp>
        <p:nvSpPr>
          <p:cNvPr id="657" name="Google Shape;657;p79"/>
          <p:cNvSpPr/>
          <p:nvPr/>
        </p:nvSpPr>
        <p:spPr>
          <a:xfrm>
            <a:off x="4840650" y="17258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Rama Principal</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(master)</a:t>
            </a:r>
            <a:endParaRPr b="1" i="0" sz="1000" u="none" cap="none" strike="noStrike">
              <a:solidFill>
                <a:srgbClr val="000000"/>
              </a:solidFill>
              <a:latin typeface="Arial"/>
              <a:ea typeface="Arial"/>
              <a:cs typeface="Arial"/>
              <a:sym typeface="Arial"/>
            </a:endParaRPr>
          </a:p>
        </p:txBody>
      </p:sp>
      <p:sp>
        <p:nvSpPr>
          <p:cNvPr id="658" name="Google Shape;658;p79"/>
          <p:cNvSpPr txBox="1"/>
          <p:nvPr/>
        </p:nvSpPr>
        <p:spPr>
          <a:xfrm>
            <a:off x="643801" y="2551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64" name="Google Shape;664;p80"/>
          <p:cNvGraphicFramePr/>
          <p:nvPr/>
        </p:nvGraphicFramePr>
        <p:xfrm>
          <a:off x="525025" y="1448675"/>
          <a:ext cx="3000000" cy="3000000"/>
        </p:xfrm>
        <a:graphic>
          <a:graphicData uri="http://schemas.openxmlformats.org/drawingml/2006/table">
            <a:tbl>
              <a:tblPr>
                <a:noFill/>
                <a:tableStyleId>{28F9CCD9-18F8-4CD6-BD78-B470CC13DBBE}</a:tableStyleId>
              </a:tblPr>
              <a:tblGrid>
                <a:gridCol w="8229425"/>
              </a:tblGrid>
              <a:tr h="25654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Paso 1: Verifico en cuál rama estoy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rgbClr val="000000"/>
                          </a:highlight>
                          <a:latin typeface="Helvetica Neue Light"/>
                          <a:ea typeface="Helvetica Neue Light"/>
                          <a:cs typeface="Helvetica Neue Light"/>
                          <a:sym typeface="Helvetica Neue Light"/>
                        </a:rPr>
                        <a:t>*master</a:t>
                      </a:r>
                      <a:endParaRPr sz="16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Light"/>
                          <a:ea typeface="Helvetica Neue Light"/>
                          <a:cs typeface="Helvetica Neue Light"/>
                          <a:sym typeface="Helvetica Neue Light"/>
                        </a:rPr>
                        <a:t>/* Paso 2. Creo la rama que voy a usar para el cambio */</a:t>
                      </a:r>
                      <a:br>
                        <a:rPr lang="es" sz="1600" u="none" cap="none" strike="noStrike">
                          <a:solidFill>
                            <a:srgbClr val="00FFFF"/>
                          </a:solidFill>
                          <a:highlight>
                            <a:srgbClr val="000000"/>
                          </a:highlight>
                          <a:latin typeface="Helvetica Neue Light"/>
                          <a:ea typeface="Helvetica Neue Light"/>
                          <a:cs typeface="Helvetica Neue Light"/>
                          <a:sym typeface="Helvetica Neue Light"/>
                        </a:rPr>
                      </a:b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Paso 3: Verifico que se creó la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65" name="Google Shape;665;p80"/>
          <p:cNvSpPr txBox="1"/>
          <p:nvPr/>
        </p:nvSpPr>
        <p:spPr>
          <a:xfrm>
            <a:off x="0" y="419200"/>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i="1" lang="es" sz="3600">
                <a:solidFill>
                  <a:srgbClr val="121212"/>
                </a:solidFill>
                <a:latin typeface="Anton"/>
                <a:ea typeface="Anton"/>
                <a:cs typeface="Anton"/>
                <a:sym typeface="Anton"/>
              </a:rPr>
              <a:t>: </a:t>
            </a:r>
            <a:r>
              <a:rPr b="0" i="1" lang="es" sz="3600" u="none" cap="none" strike="noStrike">
                <a:solidFill>
                  <a:srgbClr val="121212"/>
                </a:solidFill>
                <a:latin typeface="Anton"/>
                <a:ea typeface="Anton"/>
                <a:cs typeface="Anton"/>
                <a:sym typeface="Anton"/>
              </a:rPr>
              <a:t>CREANDO RAMAS</a:t>
            </a:r>
            <a:endParaRPr b="0" i="0" sz="1400" u="none" cap="none" strike="noStrike">
              <a:solidFill>
                <a:srgbClr val="000000"/>
              </a:solidFill>
              <a:latin typeface="Arial"/>
              <a:ea typeface="Arial"/>
              <a:cs typeface="Arial"/>
              <a:sym typeface="Arial"/>
            </a:endParaRPr>
          </a:p>
        </p:txBody>
      </p:sp>
      <p:pic>
        <p:nvPicPr>
          <p:cNvPr id="666" name="Google Shape;666;p8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72" name="Google Shape;672;p81"/>
          <p:cNvGraphicFramePr/>
          <p:nvPr/>
        </p:nvGraphicFramePr>
        <p:xfrm>
          <a:off x="497450" y="1876750"/>
          <a:ext cx="3000000" cy="3000000"/>
        </p:xfrm>
        <a:graphic>
          <a:graphicData uri="http://schemas.openxmlformats.org/drawingml/2006/table">
            <a:tbl>
              <a:tblPr>
                <a:noFill/>
                <a:tableStyleId>{28F9CCD9-18F8-4CD6-BD78-B470CC13DBBE}</a:tableStyleId>
              </a:tblPr>
              <a:tblGrid>
                <a:gridCol w="8257000"/>
              </a:tblGrid>
              <a:tr h="23215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Para moverme a la rama que cree uso el comando de git checkout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checkout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Switched to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Verifico nuevamente que me movi de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73" name="Google Shape;673;p81"/>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b="0" i="1" lang="es" sz="3600" u="none" cap="none" strike="noStrike">
                <a:solidFill>
                  <a:srgbClr val="121212"/>
                </a:solidFill>
                <a:latin typeface="Anton"/>
                <a:ea typeface="Anton"/>
                <a:cs typeface="Anton"/>
                <a:sym typeface="Anton"/>
              </a:rPr>
              <a:t>: MOVERNOS ENTRE RAMAS</a:t>
            </a:r>
            <a:endParaRPr b="0" i="0" sz="1400" u="none" cap="none" strike="noStrike">
              <a:solidFill>
                <a:srgbClr val="000000"/>
              </a:solidFill>
              <a:latin typeface="Arial"/>
              <a:ea typeface="Arial"/>
              <a:cs typeface="Arial"/>
              <a:sym typeface="Arial"/>
            </a:endParaRPr>
          </a:p>
        </p:txBody>
      </p:sp>
      <p:pic>
        <p:nvPicPr>
          <p:cNvPr id="674" name="Google Shape;674;p8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graphicFrame>
        <p:nvGraphicFramePr>
          <p:cNvPr id="679" name="Google Shape;679;p82"/>
          <p:cNvGraphicFramePr/>
          <p:nvPr/>
        </p:nvGraphicFramePr>
        <p:xfrm>
          <a:off x="629000" y="1484613"/>
          <a:ext cx="3000000" cy="3000000"/>
        </p:xfrm>
        <a:graphic>
          <a:graphicData uri="http://schemas.openxmlformats.org/drawingml/2006/table">
            <a:tbl>
              <a:tblPr>
                <a:noFill/>
                <a:tableStyleId>{28F9CCD9-18F8-4CD6-BD78-B470CC13DBBE}</a:tableStyleId>
              </a:tblPr>
              <a:tblGrid>
                <a:gridCol w="8125450"/>
              </a:tblGrid>
              <a:tr h="29728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1: Me muevo a la rama principal “master”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checkout master</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2: Verificar que se está en la rama de master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Didact Gothic"/>
                          <a:ea typeface="Didact Gothic"/>
                          <a:cs typeface="Didact Gothic"/>
                          <a:sym typeface="Didact Gothic"/>
                        </a:rPr>
                        <a:t>mi_rama</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3: Procedo a borrar la rama que ya no voy a usar */</a:t>
                      </a:r>
                      <a:br>
                        <a:rPr lang="es" sz="1600" u="none" cap="none" strike="noStrike">
                          <a:solidFill>
                            <a:srgbClr val="00FFFF"/>
                          </a:solidFill>
                          <a:highlight>
                            <a:srgbClr val="000000"/>
                          </a:highlight>
                          <a:latin typeface="Didact Gothic"/>
                          <a:ea typeface="Didact Gothic"/>
                          <a:cs typeface="Didact Gothic"/>
                          <a:sym typeface="Didact Gothic"/>
                        </a:rPr>
                      </a:b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600" u="none" cap="none" strike="noStrike">
                          <a:solidFill>
                            <a:srgbClr val="F3F3F3"/>
                          </a:solidFill>
                          <a:highlight>
                            <a:srgbClr val="000000"/>
                          </a:highlight>
                          <a:latin typeface="Didact Gothic"/>
                          <a:ea typeface="Didact Gothic"/>
                          <a:cs typeface="Didact Gothic"/>
                          <a:sym typeface="Didact Gothic"/>
                        </a:rPr>
                        <a:t> git branch -D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Deleted branch </a:t>
                      </a:r>
                      <a:r>
                        <a:rPr lang="es" sz="1600" u="none" cap="none" strike="noStrike">
                          <a:solidFill>
                            <a:srgbClr val="F3F3F3"/>
                          </a:solidFill>
                          <a:highlight>
                            <a:schemeClr val="dk1"/>
                          </a:highlight>
                          <a:latin typeface="Didact Gothic"/>
                          <a:ea typeface="Didact Gothic"/>
                          <a:cs typeface="Didact Gothic"/>
                          <a:sym typeface="Didact Gothic"/>
                        </a:rPr>
                        <a:t>mi_rama</a:t>
                      </a:r>
                      <a:r>
                        <a:rPr lang="es" sz="1600" u="none" cap="none" strike="noStrike">
                          <a:solidFill>
                            <a:srgbClr val="F3F3F3"/>
                          </a:solidFill>
                          <a:highlight>
                            <a:srgbClr val="000000"/>
                          </a:highlight>
                          <a:latin typeface="Didact Gothic"/>
                          <a:ea typeface="Didact Gothic"/>
                          <a:cs typeface="Didact Gothic"/>
                          <a:sym typeface="Didact Gothic"/>
                        </a:rPr>
                        <a:t> (was 6d6c28c)</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4: Verificar que se borró la rama*/</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80" name="Google Shape;680;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1" name="Google Shape;681;p82"/>
          <p:cNvSpPr txBox="1"/>
          <p:nvPr/>
        </p:nvSpPr>
        <p:spPr>
          <a:xfrm>
            <a:off x="643801" y="287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BRANCH</a:t>
            </a:r>
            <a:r>
              <a:rPr b="0" i="1" lang="es" sz="3800" u="none" cap="none" strike="noStrike">
                <a:solidFill>
                  <a:schemeClr val="dk1"/>
                </a:solidFill>
                <a:latin typeface="Anton"/>
                <a:ea typeface="Anton"/>
                <a:cs typeface="Anton"/>
                <a:sym typeface="Anton"/>
              </a:rPr>
              <a:t> -D - BORRANDO 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82" name="Google Shape;682;p8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8" name="Google Shape;688;p8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89" name="Google Shape;689;p83"/>
          <p:cNvSpPr txBox="1"/>
          <p:nvPr/>
        </p:nvSpPr>
        <p:spPr>
          <a:xfrm>
            <a:off x="696800" y="1106225"/>
            <a:ext cx="4681500" cy="210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Recuerden que al hacer cambios, adherirlos y comitearlos, se crea un historial de dichos cambios, los logs.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posibilidad de volver a un commit en específico es una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ventaja</a:t>
            </a:r>
            <a:r>
              <a:rPr b="0" i="0" lang="es" sz="1800" u="none" cap="none" strike="noStrike">
                <a:solidFill>
                  <a:srgbClr val="000000"/>
                </a:solidFill>
                <a:latin typeface="Helvetica Neue Light"/>
                <a:ea typeface="Helvetica Neue Light"/>
                <a:cs typeface="Helvetica Neue Light"/>
                <a:sym typeface="Helvetica Neue Light"/>
              </a:rPr>
              <a:t> de los controladores de versiones, que permiten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volver a un estado anterior</a:t>
            </a:r>
            <a:r>
              <a:rPr b="0" i="0" lang="es" sz="1800" u="none" cap="none" strike="noStrike">
                <a:solidFill>
                  <a:srgbClr val="000000"/>
                </a:solidFill>
                <a:latin typeface="Helvetica Neue Light"/>
                <a:ea typeface="Helvetica Neue Light"/>
                <a:cs typeface="Helvetica Neue Light"/>
                <a:sym typeface="Helvetica Neue Light"/>
              </a:rPr>
              <a:t> si se presenta un problema, error o cambio inesperado.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descr="the simpsons GIF" id="690" name="Google Shape;690;p83"/>
          <p:cNvPicPr preferRelativeResize="0"/>
          <p:nvPr/>
        </p:nvPicPr>
        <p:blipFill>
          <a:blip r:embed="rId4">
            <a:alphaModFix/>
          </a:blip>
          <a:stretch>
            <a:fillRect/>
          </a:stretch>
        </p:blipFill>
        <p:spPr>
          <a:xfrm>
            <a:off x="5378300" y="2156850"/>
            <a:ext cx="3143875" cy="2056100"/>
          </a:xfrm>
          <a:prstGeom prst="rect">
            <a:avLst/>
          </a:prstGeom>
          <a:noFill/>
          <a:ln>
            <a:noFill/>
          </a:ln>
        </p:spPr>
      </p:pic>
      <p:sp>
        <p:nvSpPr>
          <p:cNvPr id="691" name="Google Shape;691;p83"/>
          <p:cNvSpPr txBox="1"/>
          <p:nvPr/>
        </p:nvSpPr>
        <p:spPr>
          <a:xfrm>
            <a:off x="311850" y="1106225"/>
            <a:ext cx="852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latin typeface="Helvetica Neue"/>
                <a:ea typeface="Helvetica Neue"/>
                <a:cs typeface="Helvetica Neue"/>
                <a:sym typeface="Helvetica Neue"/>
              </a:rPr>
              <a:t>Así como nos movemos entre ramas, nos podemos </a:t>
            </a:r>
            <a:r>
              <a:rPr b="1" lang="es" sz="1800">
                <a:solidFill>
                  <a:schemeClr val="dk1"/>
                </a:solidFill>
                <a:latin typeface="Helvetica Neue"/>
                <a:ea typeface="Helvetica Neue"/>
                <a:cs typeface="Helvetica Neue"/>
                <a:sym typeface="Helvetica Neue"/>
              </a:rPr>
              <a:t>mover entre commits.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9</a:t>
            </a:r>
            <a:endParaRPr i="1" sz="2000">
              <a:latin typeface="Anton"/>
              <a:ea typeface="Anton"/>
              <a:cs typeface="Anton"/>
              <a:sym typeface="Anton"/>
            </a:endParaRPr>
          </a:p>
        </p:txBody>
      </p:sp>
      <p:pic>
        <p:nvPicPr>
          <p:cNvPr id="109" name="Google Shape;109;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 name="Google Shape;110;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11" name="Google Shape;111;p21"/>
          <p:cNvSpPr/>
          <p:nvPr/>
        </p:nvSpPr>
        <p:spPr>
          <a:xfrm>
            <a:off x="237450" y="2005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Comandos básicos de la terminal</a:t>
            </a:r>
            <a:endParaRPr b="0" i="0" sz="1100" u="none" cap="none" strike="noStrike">
              <a:solidFill>
                <a:srgbClr val="FFFFFF"/>
              </a:solidFill>
              <a:latin typeface="Helvetica Neue"/>
              <a:ea typeface="Helvetica Neue"/>
              <a:cs typeface="Helvetica Neue"/>
              <a:sym typeface="Helvetica Neue"/>
            </a:endParaRPr>
          </a:p>
        </p:txBody>
      </p:sp>
      <p:sp>
        <p:nvSpPr>
          <p:cNvPr id="112" name="Google Shape;112;p21"/>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GIT</a:t>
            </a:r>
            <a:endParaRPr b="0" i="0" sz="1100" u="none" cap="none" strike="noStrike">
              <a:solidFill>
                <a:srgbClr val="FFFFFF"/>
              </a:solidFill>
              <a:latin typeface="Helvetica Neue"/>
              <a:ea typeface="Helvetica Neue"/>
              <a:cs typeface="Helvetica Neue"/>
              <a:sym typeface="Helvetica Neue"/>
            </a:endParaRPr>
          </a:p>
        </p:txBody>
      </p:sp>
      <p:cxnSp>
        <p:nvCxnSpPr>
          <p:cNvPr id="113" name="Google Shape;113;p21"/>
          <p:cNvCxnSpPr>
            <a:stCxn id="112" idx="2"/>
          </p:cNvCxnSpPr>
          <p:nvPr/>
        </p:nvCxnSpPr>
        <p:spPr>
          <a:xfrm>
            <a:off x="963950" y="1450578"/>
            <a:ext cx="0" cy="555300"/>
          </a:xfrm>
          <a:prstGeom prst="straightConnector1">
            <a:avLst/>
          </a:prstGeom>
          <a:noFill/>
          <a:ln cap="flat" cmpd="sng" w="9525">
            <a:solidFill>
              <a:srgbClr val="CCCCCC"/>
            </a:solidFill>
            <a:prstDash val="solid"/>
            <a:round/>
            <a:headEnd len="med" w="med" type="oval"/>
            <a:tailEnd len="med" w="med" type="oval"/>
          </a:ln>
        </p:spPr>
      </p:cxnSp>
      <p:sp>
        <p:nvSpPr>
          <p:cNvPr id="114" name="Google Shape;114;p21"/>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Git?</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1"/>
          <p:cNvCxnSpPr>
            <a:endCxn id="114"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6" name="Google Shape;116;p21"/>
          <p:cNvCxnSpPr>
            <a:endCxn id="117"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7" name="Google Shape;117;p21"/>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Los 3 estados</a:t>
            </a:r>
            <a:endParaRPr b="0" i="0" sz="1100" u="none" cap="none" strike="noStrike">
              <a:solidFill>
                <a:srgbClr val="222222"/>
              </a:solidFill>
              <a:latin typeface="Helvetica Neue"/>
              <a:ea typeface="Helvetica Neue"/>
              <a:cs typeface="Helvetica Neue"/>
              <a:sym typeface="Helvetica Neue"/>
            </a:endParaRPr>
          </a:p>
        </p:txBody>
      </p:sp>
      <p:sp>
        <p:nvSpPr>
          <p:cNvPr id="118" name="Google Shape;118;p21"/>
          <p:cNvSpPr/>
          <p:nvPr/>
        </p:nvSpPr>
        <p:spPr>
          <a:xfrm>
            <a:off x="2648550" y="2170064"/>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¿Cómo abrir la terminal?</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1"/>
          <p:cNvCxnSpPr>
            <a:endCxn id="118" idx="1"/>
          </p:cNvCxnSpPr>
          <p:nvPr/>
        </p:nvCxnSpPr>
        <p:spPr>
          <a:xfrm>
            <a:off x="1690350" y="2335364"/>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0" name="Google Shape;120;p21"/>
          <p:cNvCxnSpPr/>
          <p:nvPr/>
        </p:nvCxnSpPr>
        <p:spPr>
          <a:xfrm>
            <a:off x="1690338" y="23318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2648605" y="257667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Repaso: clase 0</a:t>
            </a:r>
            <a:endParaRPr b="0" i="0" sz="1100" u="none" cap="none" strike="noStrike">
              <a:solidFill>
                <a:srgbClr val="222222"/>
              </a:solidFill>
              <a:latin typeface="Helvetica Neue"/>
              <a:ea typeface="Helvetica Neue"/>
              <a:cs typeface="Helvetica Neue"/>
              <a:sym typeface="Helvetica Neue"/>
            </a:endParaRPr>
          </a:p>
        </p:txBody>
      </p:sp>
      <p:sp>
        <p:nvSpPr>
          <p:cNvPr id="122" name="Google Shape;122;p21"/>
          <p:cNvSpPr/>
          <p:nvPr/>
        </p:nvSpPr>
        <p:spPr>
          <a:xfrm>
            <a:off x="237500" y="31635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Creando repositorios</a:t>
            </a:r>
            <a:endParaRPr b="0" i="0" sz="1100" u="none" cap="none" strike="noStrike">
              <a:solidFill>
                <a:srgbClr val="FFFFFF"/>
              </a:solidFill>
              <a:latin typeface="Helvetica Neue"/>
              <a:ea typeface="Helvetica Neue"/>
              <a:cs typeface="Helvetica Neue"/>
              <a:sym typeface="Helvetica Neue"/>
            </a:endParaRPr>
          </a:p>
        </p:txBody>
      </p:sp>
      <p:cxnSp>
        <p:nvCxnSpPr>
          <p:cNvPr id="123" name="Google Shape;123;p21"/>
          <p:cNvCxnSpPr/>
          <p:nvPr/>
        </p:nvCxnSpPr>
        <p:spPr>
          <a:xfrm>
            <a:off x="964000" y="2608278"/>
            <a:ext cx="0" cy="555300"/>
          </a:xfrm>
          <a:prstGeom prst="straightConnector1">
            <a:avLst/>
          </a:prstGeom>
          <a:noFill/>
          <a:ln cap="flat" cmpd="sng" w="9525">
            <a:solidFill>
              <a:srgbClr val="CCCCCC"/>
            </a:solidFill>
            <a:prstDash val="solid"/>
            <a:round/>
            <a:headEnd len="med" w="med" type="oval"/>
            <a:tailEnd len="med" w="med" type="oval"/>
          </a:ln>
        </p:spPr>
      </p:cxnSp>
      <p:cxnSp>
        <p:nvCxnSpPr>
          <p:cNvPr id="124" name="Google Shape;124;p21"/>
          <p:cNvCxnSpPr/>
          <p:nvPr/>
        </p:nvCxnSpPr>
        <p:spPr>
          <a:xfrm>
            <a:off x="2833350" y="4536850"/>
            <a:ext cx="958200" cy="0"/>
          </a:xfrm>
          <a:prstGeom prst="straightConnector1">
            <a:avLst/>
          </a:prstGeom>
          <a:noFill/>
          <a:ln cap="flat" cmpd="sng" w="9525">
            <a:solidFill>
              <a:srgbClr val="CCCCCC"/>
            </a:solidFill>
            <a:prstDash val="solid"/>
            <a:round/>
            <a:headEnd len="med" w="med" type="oval"/>
            <a:tailEnd len="med" w="med" type="oval"/>
          </a:ln>
        </p:spPr>
      </p:cxnSp>
      <p:sp>
        <p:nvSpPr>
          <p:cNvPr id="125" name="Google Shape;125;p21"/>
          <p:cNvSpPr/>
          <p:nvPr/>
        </p:nvSpPr>
        <p:spPr>
          <a:xfrm>
            <a:off x="237550" y="43212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Ramas</a:t>
            </a:r>
            <a:endParaRPr b="0" i="0" sz="1100" u="none" cap="none" strike="noStrike">
              <a:solidFill>
                <a:srgbClr val="FFFFFF"/>
              </a:solidFill>
              <a:latin typeface="Helvetica Neue"/>
              <a:ea typeface="Helvetica Neue"/>
              <a:cs typeface="Helvetica Neue"/>
              <a:sym typeface="Helvetica Neue"/>
            </a:endParaRPr>
          </a:p>
        </p:txBody>
      </p:sp>
      <p:cxnSp>
        <p:nvCxnSpPr>
          <p:cNvPr id="126" name="Google Shape;126;p21"/>
          <p:cNvCxnSpPr/>
          <p:nvPr/>
        </p:nvCxnSpPr>
        <p:spPr>
          <a:xfrm>
            <a:off x="964050" y="3765978"/>
            <a:ext cx="0" cy="5553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2642551" y="44820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¿Para qué se usan?</a:t>
            </a:r>
            <a:endParaRPr b="0" i="0" sz="1100" u="none" cap="none" strike="noStrike">
              <a:solidFill>
                <a:srgbClr val="222222"/>
              </a:solidFill>
              <a:latin typeface="Helvetica Neue"/>
              <a:ea typeface="Helvetica Neue"/>
              <a:cs typeface="Helvetica Neue"/>
              <a:sym typeface="Helvetica Neue"/>
            </a:endParaRPr>
          </a:p>
        </p:txBody>
      </p:sp>
      <p:cxnSp>
        <p:nvCxnSpPr>
          <p:cNvPr id="128" name="Google Shape;128;p21"/>
          <p:cNvCxnSpPr/>
          <p:nvPr/>
        </p:nvCxnSpPr>
        <p:spPr>
          <a:xfrm>
            <a:off x="1690450" y="46072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169045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0" name="Google Shape;130;p21"/>
          <p:cNvSpPr/>
          <p:nvPr/>
        </p:nvSpPr>
        <p:spPr>
          <a:xfrm>
            <a:off x="2648600" y="1708752"/>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Instalación y configuración</a:t>
            </a:r>
            <a:endParaRPr b="0" i="0" sz="1100" u="none" cap="none" strike="noStrike">
              <a:solidFill>
                <a:srgbClr val="222222"/>
              </a:solidFill>
              <a:latin typeface="Helvetica Neue"/>
              <a:ea typeface="Helvetica Neue"/>
              <a:cs typeface="Helvetica Neue"/>
              <a:sym typeface="Helvetica Neue"/>
            </a:endParaRPr>
          </a:p>
        </p:txBody>
      </p:sp>
      <p:sp>
        <p:nvSpPr>
          <p:cNvPr id="131" name="Google Shape;131;p21"/>
          <p:cNvSpPr/>
          <p:nvPr/>
        </p:nvSpPr>
        <p:spPr>
          <a:xfrm>
            <a:off x="2648550" y="3299477"/>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un repositorio?</a:t>
            </a:r>
            <a:endParaRPr b="0" i="0" sz="1100" u="none" cap="none" strike="noStrike">
              <a:solidFill>
                <a:srgbClr val="222222"/>
              </a:solidFill>
              <a:latin typeface="Helvetica Neue"/>
              <a:ea typeface="Helvetica Neue"/>
              <a:cs typeface="Helvetica Neue"/>
              <a:sym typeface="Helvetica Neue"/>
            </a:endParaRPr>
          </a:p>
        </p:txBody>
      </p:sp>
      <p:cxnSp>
        <p:nvCxnSpPr>
          <p:cNvPr id="132" name="Google Shape;132;p21"/>
          <p:cNvCxnSpPr>
            <a:endCxn id="131" idx="1"/>
          </p:cNvCxnSpPr>
          <p:nvPr/>
        </p:nvCxnSpPr>
        <p:spPr>
          <a:xfrm>
            <a:off x="1690350" y="3464777"/>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cxnSp>
        <p:nvCxnSpPr>
          <p:cNvPr id="696" name="Google Shape;696;p84"/>
          <p:cNvCxnSpPr>
            <a:endCxn id="697"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698" name="Google Shape;698;p84"/>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99" name="Google Shape;699;p84"/>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0" name="Google Shape;700;p84"/>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Crea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una rama con git branch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1" name="Google Shape;701;p84"/>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Cambia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de rama con git checkout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2" name="Google Shape;702;p84"/>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cambiaste de rama con git branch -l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3" name="Google Shape;703;p84"/>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04" name="Google Shape;704;p84"/>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05" name="Google Shape;705;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6" name="Google Shape;706;p84"/>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07" name="Google Shape;707;p84"/>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8" name="Google Shape;708;p84"/>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97" name="Google Shape;697;p84"/>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9" name="Google Shape;709;p84"/>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0" name="Google Shape;710;p84"/>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al index.html un texto nuevo.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cxnSp>
        <p:nvCxnSpPr>
          <p:cNvPr id="715" name="Google Shape;715;p85"/>
          <p:cNvCxnSpPr>
            <a:endCxn id="716"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717" name="Google Shape;717;p85"/>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8" name="Google Shape;718;p85"/>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9" name="Google Shape;719;p85"/>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hubo un cambio en el index.html con git status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5"/>
          <p:cNvSpPr txBox="1"/>
          <p:nvPr/>
        </p:nvSpPr>
        <p:spPr>
          <a:xfrm>
            <a:off x="2357188" y="28036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Adhiere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Add.</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1" name="Google Shape;721;p85"/>
          <p:cNvSpPr txBox="1"/>
          <p:nvPr/>
        </p:nvSpPr>
        <p:spPr>
          <a:xfrm>
            <a:off x="47140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Comitea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commit -m “Agregando texto al html”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2" name="Google Shape;722;p85"/>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6</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3" name="Google Shape;723;p85"/>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7</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24" name="Google Shape;724;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5" name="Google Shape;725;p85"/>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26" name="Google Shape;726;p85"/>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7" name="Google Shape;727;p85"/>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5</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6" name="Google Shape;716;p85"/>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8" name="Google Shape;728;p85"/>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8</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9" name="Google Shape;729;p85"/>
          <p:cNvSpPr txBox="1"/>
          <p:nvPr/>
        </p:nvSpPr>
        <p:spPr>
          <a:xfrm>
            <a:off x="69563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un título al index.html y repite los pasos para poder comitear el cambio.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35" name="Google Shape;735;p86"/>
          <p:cNvGraphicFramePr/>
          <p:nvPr/>
        </p:nvGraphicFramePr>
        <p:xfrm>
          <a:off x="1063088" y="1472135"/>
          <a:ext cx="3000000" cy="3000000"/>
        </p:xfrm>
        <a:graphic>
          <a:graphicData uri="http://schemas.openxmlformats.org/drawingml/2006/table">
            <a:tbl>
              <a:tblPr>
                <a:noFill/>
                <a:tableStyleId>{28F9CCD9-18F8-4CD6-BD78-B470CC13DBBE}</a:tableStyleId>
              </a:tblPr>
              <a:tblGrid>
                <a:gridCol w="7017825"/>
              </a:tblGrid>
              <a:tr h="25868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u="none" cap="none" strike="noStrike">
                        <a:solidFill>
                          <a:srgbClr val="999999"/>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rgbClr val="000000"/>
                          </a:highlight>
                          <a:latin typeface="Didact Gothic"/>
                          <a:ea typeface="Didact Gothic"/>
                          <a:cs typeface="Didact Gothic"/>
                          <a:sym typeface="Didact Gothic"/>
                        </a:rPr>
                        <a:t>$ git log --oneline</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fc59b88 (</a:t>
                      </a:r>
                      <a:r>
                        <a:rPr lang="es" sz="1600" u="none" cap="none" strike="noStrike">
                          <a:solidFill>
                            <a:srgbClr val="00FF00"/>
                          </a:solidFill>
                          <a:highlight>
                            <a:srgbClr val="000000"/>
                          </a:highlight>
                          <a:latin typeface="Didact Gothic"/>
                          <a:ea typeface="Didact Gothic"/>
                          <a:cs typeface="Didact Gothic"/>
                          <a:sym typeface="Didact Gothic"/>
                        </a:rPr>
                        <a:t>HEAD</a:t>
                      </a:r>
                      <a:r>
                        <a:rPr lang="es" sz="1600" u="none" cap="none" strike="noStrike">
                          <a:solidFill>
                            <a:srgbClr val="FFFF00"/>
                          </a:solidFill>
                          <a:highlight>
                            <a:srgbClr val="000000"/>
                          </a:highlight>
                          <a:latin typeface="Didact Gothic"/>
                          <a:ea typeface="Didact Gothic"/>
                          <a:cs typeface="Didact Gothic"/>
                          <a:sym typeface="Didact Gothic"/>
                        </a:rPr>
                        <a:t> -&gt; </a:t>
                      </a:r>
                      <a:r>
                        <a:rPr lang="es" sz="1600" u="none" cap="none" strike="noStrike">
                          <a:solidFill>
                            <a:srgbClr val="00FFFF"/>
                          </a:solidFill>
                          <a:highlight>
                            <a:srgbClr val="000000"/>
                          </a:highlight>
                          <a:latin typeface="Didact Gothic"/>
                          <a:ea typeface="Didact Gothic"/>
                          <a:cs typeface="Didact Gothic"/>
                          <a:sym typeface="Didact Gothic"/>
                        </a:rPr>
                        <a:t>nueva_rama</a:t>
                      </a:r>
                      <a:r>
                        <a:rPr lang="es" sz="1600" u="none" cap="none" strike="noStrike">
                          <a:solidFill>
                            <a:srgbClr val="FFFF00"/>
                          </a:solidFill>
                          <a:highlight>
                            <a:srgbClr val="000000"/>
                          </a:highlight>
                          <a:latin typeface="Didact Gothic"/>
                          <a:ea typeface="Didact Gothic"/>
                          <a:cs typeface="Didact Gothic"/>
                          <a:sym typeface="Didact Gothic"/>
                        </a:rPr>
                        <a:t>) </a:t>
                      </a:r>
                      <a:r>
                        <a:rPr lang="es" sz="1600" u="none" cap="none" strike="noStrike">
                          <a:solidFill>
                            <a:srgbClr val="FFFFFF"/>
                          </a:solidFill>
                          <a:highlight>
                            <a:srgbClr val="000000"/>
                          </a:highlight>
                          <a:latin typeface="Didact Gothic"/>
                          <a:ea typeface="Didact Gothic"/>
                          <a:cs typeface="Didact Gothic"/>
                          <a:sym typeface="Didact Gothic"/>
                        </a:rPr>
                        <a:t>Ahora agregamos un título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6bcff19 </a:t>
                      </a:r>
                      <a:r>
                        <a:rPr lang="es" sz="1600" u="none" cap="none" strike="noStrike">
                          <a:solidFill>
                            <a:srgbClr val="FFFFFF"/>
                          </a:solidFill>
                          <a:latin typeface="Didact Gothic"/>
                          <a:ea typeface="Didact Gothic"/>
                          <a:cs typeface="Didact Gothic"/>
                          <a:sym typeface="Didact Gothic"/>
                        </a:rPr>
                        <a:t>Agregar un texto al index.html</a:t>
                      </a:r>
                      <a:endParaRPr sz="16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41e6121 </a:t>
                      </a:r>
                      <a:r>
                        <a:rPr lang="es" sz="1600" u="none" cap="none" strike="noStrike">
                          <a:solidFill>
                            <a:srgbClr val="00FFFF"/>
                          </a:solidFill>
                          <a:highlight>
                            <a:srgbClr val="000000"/>
                          </a:highlight>
                          <a:latin typeface="Didact Gothic"/>
                          <a:ea typeface="Didact Gothic"/>
                          <a:cs typeface="Didact Gothic"/>
                          <a:sym typeface="Didact Gothic"/>
                        </a:rPr>
                        <a:t>(master) </a:t>
                      </a:r>
                      <a:r>
                        <a:rPr lang="es" sz="1600" u="none" cap="none" strike="noStrike">
                          <a:solidFill>
                            <a:srgbClr val="FFFFFF"/>
                          </a:solidFill>
                          <a:highlight>
                            <a:srgbClr val="000000"/>
                          </a:highlight>
                          <a:latin typeface="Didact Gothic"/>
                          <a:ea typeface="Didact Gothic"/>
                          <a:cs typeface="Didact Gothic"/>
                          <a:sym typeface="Didact Gothic"/>
                        </a:rPr>
                        <a:t>Primer archivo del repositorio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36" name="Google Shape;736;p86"/>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37" name="Google Shape;737;p8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3" name="Google Shape;743;p87"/>
          <p:cNvSpPr txBox="1"/>
          <p:nvPr/>
        </p:nvSpPr>
        <p:spPr>
          <a:xfrm>
            <a:off x="386601" y="2443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744" name="Google Shape;744;p87"/>
          <p:cNvGraphicFramePr/>
          <p:nvPr/>
        </p:nvGraphicFramePr>
        <p:xfrm>
          <a:off x="901000" y="1118875"/>
          <a:ext cx="3000000" cy="3000000"/>
        </p:xfrm>
        <a:graphic>
          <a:graphicData uri="http://schemas.openxmlformats.org/drawingml/2006/table">
            <a:tbl>
              <a:tblPr>
                <a:noFill/>
                <a:tableStyleId>{28F9CCD9-18F8-4CD6-BD78-B470CC13DBBE}</a:tableStyleId>
              </a:tblPr>
              <a:tblGrid>
                <a:gridCol w="7342000"/>
              </a:tblGrid>
              <a:tr h="32117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999999"/>
                          </a:solidFill>
                          <a:highlight>
                            <a:schemeClr val="dk1"/>
                          </a:highlight>
                          <a:latin typeface="Helvetica Neue"/>
                          <a:ea typeface="Helvetica Neue"/>
                          <a:cs typeface="Helvetica Neue"/>
                          <a:sym typeface="Helvetica Neue"/>
                        </a:rPr>
                        <a:t>/* Supongamos que me equivoqué en agregar el título, quiero volver al punto anterior del texto, busco el número de commit y muevo hacia ese punto */</a:t>
                      </a:r>
                      <a:endParaRPr sz="1400" u="none" cap="none" strike="noStrike">
                        <a:solidFill>
                          <a:srgbClr val="999999"/>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00FF00"/>
                          </a:solidFill>
                          <a:highlight>
                            <a:schemeClr val="dk1"/>
                          </a:highlight>
                          <a:latin typeface="Helvetica Neue"/>
                          <a:ea typeface="Helvetica Neue"/>
                          <a:cs typeface="Helvetica Neue"/>
                          <a:sym typeface="Helvetica Neue"/>
                        </a:rPr>
                        <a:t>john@MyShopSolutions</a:t>
                      </a:r>
                      <a:r>
                        <a:rPr lang="es" sz="1400" u="none" cap="none" strike="noStrike">
                          <a:solidFill>
                            <a:srgbClr val="FF00FF"/>
                          </a:solidFill>
                          <a:highlight>
                            <a:schemeClr val="dk1"/>
                          </a:highlight>
                          <a:latin typeface="Helvetica Neue"/>
                          <a:ea typeface="Helvetica Neue"/>
                          <a:cs typeface="Helvetica Neue"/>
                          <a:sym typeface="Helvetica Neue"/>
                        </a:rPr>
                        <a:t> :~</a:t>
                      </a:r>
                      <a:r>
                        <a:rPr lang="es" sz="14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400" u="none" cap="none" strike="noStrike">
                          <a:solidFill>
                            <a:srgbClr val="F3F3F3"/>
                          </a:solidFill>
                          <a:highlight>
                            <a:srgbClr val="000000"/>
                          </a:highlight>
                          <a:latin typeface="Helvetica Neue"/>
                          <a:ea typeface="Helvetica Neue"/>
                          <a:cs typeface="Helvetica Neue"/>
                          <a:sym typeface="Helvetica Neue"/>
                        </a:rPr>
                        <a:t>$ git checkout </a:t>
                      </a:r>
                      <a:r>
                        <a:rPr lang="es" sz="1400" u="none" cap="none" strike="noStrike">
                          <a:solidFill>
                            <a:srgbClr val="FFFFFF"/>
                          </a:solidFill>
                          <a:highlight>
                            <a:schemeClr val="dk1"/>
                          </a:highlight>
                          <a:latin typeface="Helvetica Neue"/>
                          <a:ea typeface="Helvetica Neue"/>
                          <a:cs typeface="Helvetica Neue"/>
                          <a:sym typeface="Helvetica Neue"/>
                        </a:rPr>
                        <a:t>6bcff19</a:t>
                      </a:r>
                      <a:endParaRPr sz="1400" u="none" cap="none" strike="noStrike">
                        <a:solidFill>
                          <a:srgbClr val="FFFFFF"/>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Note: checking out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You are in 'detached HEAD' state. You can look around, make experimental</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changes and commit them, and you can discard any commits you make in this</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state without impacting any branches by performing another checkout.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If you want to create a new branch to retain commits you create, you may</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do so (now or later) by using -b with the checkout command again. Example:</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  git checkout -b &lt;new-branch-name&gt;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HEAD is now at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 Agregar un texto al index.html</a:t>
                      </a:r>
                      <a:endParaRPr sz="14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745" name="Google Shape;745;p87"/>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aphicFrame>
        <p:nvGraphicFramePr>
          <p:cNvPr id="750" name="Google Shape;750;p88"/>
          <p:cNvGraphicFramePr/>
          <p:nvPr/>
        </p:nvGraphicFramePr>
        <p:xfrm>
          <a:off x="1027113" y="1595050"/>
          <a:ext cx="3000000" cy="3000000"/>
        </p:xfrm>
        <a:graphic>
          <a:graphicData uri="http://schemas.openxmlformats.org/drawingml/2006/table">
            <a:tbl>
              <a:tblPr>
                <a:noFill/>
                <a:tableStyleId>{28F9CCD9-18F8-4CD6-BD78-B470CC13DBBE}</a:tableStyleId>
              </a:tblPr>
              <a:tblGrid>
                <a:gridCol w="7089775"/>
              </a:tblGrid>
              <a:tr h="25324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highlight>
                            <a:schemeClr val="dk1"/>
                          </a:highlight>
                          <a:latin typeface="Helvetica Neue Light"/>
                          <a:ea typeface="Helvetica Neue Light"/>
                          <a:cs typeface="Helvetica Neue Light"/>
                          <a:sym typeface="Helvetica Neue Light"/>
                        </a:rPr>
                        <a:t>/* Si verifico donde estoy parado co git branch se puede observar que se está en el commit y el index.html ha cambiado*/</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branch</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FF"/>
                          </a:solidFill>
                          <a:highlight>
                            <a:srgbClr val="000000"/>
                          </a:highlight>
                          <a:latin typeface="Helvetica Neue Light"/>
                          <a:ea typeface="Helvetica Neue Light"/>
                          <a:cs typeface="Helvetica Neue Light"/>
                          <a:sym typeface="Helvetica Neue Light"/>
                        </a:rPr>
                        <a:t>* (HEAD detached at 6bcff19)</a:t>
                      </a:r>
                      <a:endParaRPr sz="18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nueva_rama</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51" name="Google Shape;751;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2" name="Google Shape;752;p88"/>
          <p:cNvSpPr txBox="1"/>
          <p:nvPr/>
        </p:nvSpPr>
        <p:spPr>
          <a:xfrm>
            <a:off x="460126" y="244363"/>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53" name="Google Shape;753;p8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9" name="Google Shape;759;p89"/>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sp>
        <p:nvSpPr>
          <p:cNvPr id="760" name="Google Shape;760;p89"/>
          <p:cNvSpPr txBox="1"/>
          <p:nvPr/>
        </p:nvSpPr>
        <p:spPr>
          <a:xfrm>
            <a:off x="5222375" y="1268225"/>
            <a:ext cx="3196800" cy="156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Una vez que tenemos una rama (o más), podemos experimentar características nuevas, y luego </a:t>
            </a:r>
            <a:r>
              <a:rPr b="1" i="0" lang="es" sz="1600" u="none" cap="none" strike="noStrike">
                <a:solidFill>
                  <a:srgbClr val="000000"/>
                </a:solidFill>
                <a:latin typeface="Helvetica Neue"/>
                <a:ea typeface="Helvetica Neue"/>
                <a:cs typeface="Helvetica Neue"/>
                <a:sym typeface="Helvetica Neue"/>
              </a:rPr>
              <a:t>FUSIONARLAS </a:t>
            </a:r>
            <a:r>
              <a:rPr b="0" i="0" lang="es" sz="1600" u="none" cap="none" strike="noStrike">
                <a:solidFill>
                  <a:srgbClr val="000000"/>
                </a:solidFill>
                <a:latin typeface="Helvetica Neue Light"/>
                <a:ea typeface="Helvetica Neue Light"/>
                <a:cs typeface="Helvetica Neue Light"/>
                <a:sym typeface="Helvetica Neue Light"/>
              </a:rPr>
              <a:t>con la rama </a:t>
            </a:r>
            <a:r>
              <a:rPr b="1" i="0" lang="es" sz="1600" u="none" cap="none" strike="noStrike">
                <a:solidFill>
                  <a:srgbClr val="000000"/>
                </a:solidFill>
                <a:latin typeface="Helvetica Neue"/>
                <a:ea typeface="Helvetica Neue"/>
                <a:cs typeface="Helvetica Neue"/>
                <a:sym typeface="Helvetica Neue"/>
              </a:rPr>
              <a:t>MASTER</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761" name="Google Shape;761;p89"/>
          <p:cNvPicPr preferRelativeResize="0"/>
          <p:nvPr/>
        </p:nvPicPr>
        <p:blipFill rotWithShape="1">
          <a:blip r:embed="rId4">
            <a:alphaModFix/>
          </a:blip>
          <a:srcRect b="0" l="0" r="0" t="0"/>
          <a:stretch/>
        </p:blipFill>
        <p:spPr>
          <a:xfrm>
            <a:off x="439725" y="1183949"/>
            <a:ext cx="4220143" cy="3251151"/>
          </a:xfrm>
          <a:prstGeom prst="rect">
            <a:avLst/>
          </a:prstGeom>
          <a:noFill/>
          <a:ln>
            <a:noFill/>
          </a:ln>
        </p:spPr>
      </p:pic>
      <p:pic>
        <p:nvPicPr>
          <p:cNvPr id="762" name="Google Shape;762;p89"/>
          <p:cNvPicPr preferRelativeResize="0"/>
          <p:nvPr/>
        </p:nvPicPr>
        <p:blipFill rotWithShape="1">
          <a:blip r:embed="rId5">
            <a:alphaModFix/>
          </a:blip>
          <a:srcRect b="0" l="0" r="0" t="0"/>
          <a:stretch/>
        </p:blipFill>
        <p:spPr>
          <a:xfrm>
            <a:off x="5273403" y="2895100"/>
            <a:ext cx="3266376" cy="17645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aphicFrame>
        <p:nvGraphicFramePr>
          <p:cNvPr id="767" name="Google Shape;767;p90"/>
          <p:cNvGraphicFramePr/>
          <p:nvPr/>
        </p:nvGraphicFramePr>
        <p:xfrm>
          <a:off x="270900" y="1094875"/>
          <a:ext cx="3000000" cy="3000000"/>
        </p:xfrm>
        <a:graphic>
          <a:graphicData uri="http://schemas.openxmlformats.org/drawingml/2006/table">
            <a:tbl>
              <a:tblPr>
                <a:noFill/>
                <a:tableStyleId>{28F9CCD9-18F8-4CD6-BD78-B470CC13DBBE}</a:tableStyleId>
              </a:tblPr>
              <a:tblGrid>
                <a:gridCol w="8602175"/>
              </a:tblGrid>
              <a:tr h="35647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1: Ubicarse en la rama master, que es a donde quiero fusionar los cambios usando el comando de git checkout master.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checkout master</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2: Verificar que estoy en master con git branch. Se puede observar en el archivo de index.html que no tiene ni título ni texto.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chemeClr val="dk1"/>
                          </a:highlight>
                          <a:latin typeface="Helvetica Neue Light"/>
                          <a:ea typeface="Helvetica Neue Light"/>
                          <a:cs typeface="Helvetica Neue Light"/>
                          <a:sym typeface="Helvetica Neue Light"/>
                        </a:rPr>
                        <a:t>Nueva_rama</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3: Realizar la fusión. Hacer el merge con el comando git merge nueva_rama*/</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merge nueva_rama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Updating 41e6121..fc59b88</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Fast-forward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index.html | 2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1 file changed, 2 insertions(+)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68" name="Google Shape;768;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9" name="Google Shape;769;p90"/>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pic>
        <p:nvPicPr>
          <p:cNvPr id="770" name="Google Shape;770;p9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91"/>
          <p:cNvPicPr preferRelativeResize="0"/>
          <p:nvPr/>
        </p:nvPicPr>
        <p:blipFill rotWithShape="1">
          <a:blip r:embed="rId3">
            <a:alphaModFix/>
          </a:blip>
          <a:srcRect b="0" l="0" r="0" t="0"/>
          <a:stretch/>
        </p:blipFill>
        <p:spPr>
          <a:xfrm>
            <a:off x="4190574" y="1468627"/>
            <a:ext cx="762000" cy="762000"/>
          </a:xfrm>
          <a:prstGeom prst="rect">
            <a:avLst/>
          </a:prstGeom>
          <a:noFill/>
          <a:ln>
            <a:noFill/>
          </a:ln>
        </p:spPr>
      </p:pic>
      <p:sp>
        <p:nvSpPr>
          <p:cNvPr id="776" name="Google Shape;776;p91"/>
          <p:cNvSpPr txBox="1"/>
          <p:nvPr/>
        </p:nvSpPr>
        <p:spPr>
          <a:xfrm>
            <a:off x="3429000" y="2375222"/>
            <a:ext cx="1966500" cy="982500"/>
          </a:xfrm>
          <a:prstGeom prst="rect">
            <a:avLst/>
          </a:prstGeom>
          <a:noFill/>
          <a:ln>
            <a:noFill/>
          </a:ln>
        </p:spPr>
        <p:txBody>
          <a:bodyPr anchorCtr="0" anchor="t" bIns="0" lIns="0" spcFirstLastPara="1" rIns="0" wrap="square" tIns="12700">
            <a:spAutoFit/>
          </a:bodyPr>
          <a:lstStyle/>
          <a:p>
            <a:pPr indent="0" lvl="0" marL="0" marR="0" rtl="0" algn="ctr">
              <a:lnSpc>
                <a:spcPct val="117603"/>
              </a:lnSpc>
              <a:spcBef>
                <a:spcPts val="0"/>
              </a:spcBef>
              <a:spcAft>
                <a:spcPts val="0"/>
              </a:spcAft>
              <a:buClr>
                <a:srgbClr val="E0FF00"/>
              </a:buClr>
              <a:buSzPts val="6300"/>
              <a:buFont typeface="Arial"/>
              <a:buNone/>
            </a:pPr>
            <a:r>
              <a:rPr b="0" i="1" lang="es" sz="6300" u="none" cap="none" strike="noStrike">
                <a:solidFill>
                  <a:srgbClr val="E0FF00"/>
                </a:solidFill>
                <a:latin typeface="Anton"/>
                <a:ea typeface="Anton"/>
                <a:cs typeface="Anton"/>
                <a:sym typeface="Anton"/>
              </a:rPr>
              <a:t>BREAK</a:t>
            </a:r>
            <a:endParaRPr b="0" i="0" sz="6300" u="none" cap="none" strike="noStrike">
              <a:solidFill>
                <a:srgbClr val="000000"/>
              </a:solidFill>
              <a:latin typeface="Anton"/>
              <a:ea typeface="Anton"/>
              <a:cs typeface="Anton"/>
              <a:sym typeface="Anton"/>
            </a:endParaRPr>
          </a:p>
        </p:txBody>
      </p:sp>
      <p:sp>
        <p:nvSpPr>
          <p:cNvPr id="777" name="Google Shape;777;p91"/>
          <p:cNvSpPr txBox="1"/>
          <p:nvPr/>
        </p:nvSpPr>
        <p:spPr>
          <a:xfrm>
            <a:off x="3152348" y="3539744"/>
            <a:ext cx="3019800" cy="336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100"/>
              <a:buFont typeface="Arial"/>
              <a:buNone/>
            </a:pPr>
            <a:r>
              <a:rPr b="0" i="0" lang="es" sz="2100" u="none" cap="none" strike="noStrike">
                <a:solidFill>
                  <a:srgbClr val="FFFFFF"/>
                </a:solidFill>
                <a:latin typeface="Anton"/>
                <a:ea typeface="Anton"/>
                <a:cs typeface="Anton"/>
                <a:sym typeface="Anton"/>
              </a:rPr>
              <a:t>¡5/10 MINUTOS Y VOLVEMOS!</a:t>
            </a:r>
            <a:endParaRPr b="0" i="0" sz="2100" u="none" cap="none" strike="noStrike">
              <a:solidFill>
                <a:srgbClr val="000000"/>
              </a:solidFill>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1" name="Shape 781"/>
        <p:cNvGrpSpPr/>
        <p:nvPr/>
      </p:nvGrpSpPr>
      <p:grpSpPr>
        <a:xfrm>
          <a:off x="0" y="0"/>
          <a:ext cx="0" cy="0"/>
          <a:chOff x="0" y="0"/>
          <a:chExt cx="0" cy="0"/>
        </a:xfrm>
      </p:grpSpPr>
      <p:sp>
        <p:nvSpPr>
          <p:cNvPr id="782" name="Google Shape;782;p92"/>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783" name="Google Shape;783;p92"/>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784" name="Google Shape;784;p92"/>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88" name="Shape 788"/>
        <p:cNvGrpSpPr/>
        <p:nvPr/>
      </p:nvGrpSpPr>
      <p:grpSpPr>
        <a:xfrm>
          <a:off x="0" y="0"/>
          <a:ext cx="0" cy="0"/>
          <a:chOff x="0" y="0"/>
          <a:chExt cx="0" cy="0"/>
        </a:xfrm>
      </p:grpSpPr>
      <p:pic>
        <p:nvPicPr>
          <p:cNvPr id="789" name="Google Shape;789;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90" name="Google Shape;790;p9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91" name="Google Shape;791;p93"/>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 name="Shape 136"/>
        <p:cNvGrpSpPr/>
        <p:nvPr/>
      </p:nvGrpSpPr>
      <p:grpSpPr>
        <a:xfrm>
          <a:off x="0" y="0"/>
          <a:ext cx="0" cy="0"/>
          <a:chOff x="0" y="0"/>
          <a:chExt cx="0" cy="0"/>
        </a:xfrm>
      </p:grpSpPr>
      <p:sp>
        <p:nvSpPr>
          <p:cNvPr id="137" name="Google Shape;137;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0" name="Google Shape;140;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5" name="Google Shape;145;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46" name="Google Shape;146;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0" name="Google Shape;150;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51" name="Google Shape;151;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cxnSp>
        <p:nvCxnSpPr>
          <p:cNvPr id="154" name="Google Shape;154;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7" name="Google Shape;157;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8" name="Google Shape;158;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9" name="Google Shape;159;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0" name="Google Shape;160;p22"/>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sp>
        <p:nvSpPr>
          <p:cNvPr id="161" name="Google Shape;161;p22"/>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Animaciones, transformaciones y transiciones</a:t>
            </a:r>
            <a:endParaRPr b="1" i="0" sz="1100" u="none" cap="none" strike="noStrike">
              <a:solidFill>
                <a:schemeClr val="dk1"/>
              </a:solidFill>
              <a:latin typeface="Helvetica Neue"/>
              <a:ea typeface="Helvetica Neue"/>
              <a:cs typeface="Helvetica Neue"/>
              <a:sym typeface="Helvetica Neue"/>
            </a:endParaRPr>
          </a:p>
        </p:txBody>
      </p:sp>
      <p:sp>
        <p:nvSpPr>
          <p:cNvPr id="162" name="Google Shape;16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10</a:t>
            </a:r>
            <a:endParaRPr b="0" i="0" sz="1400" u="none" cap="none" strike="noStrike">
              <a:solidFill>
                <a:srgbClr val="000000"/>
              </a:solidFill>
              <a:latin typeface="Helvetica Neue"/>
              <a:ea typeface="Helvetica Neue"/>
              <a:cs typeface="Helvetica Neue"/>
              <a:sym typeface="Helvetica Neue"/>
            </a:endParaRPr>
          </a:p>
        </p:txBody>
      </p:sp>
      <p:sp>
        <p:nvSpPr>
          <p:cNvPr id="163" name="Google Shape;16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4" name="Google Shape;164;p22"/>
          <p:cNvSpPr txBox="1"/>
          <p:nvPr/>
        </p:nvSpPr>
        <p:spPr>
          <a:xfrm>
            <a:off x="1737313" y="3470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FULL RESPONSIVE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65" name="Google Shape;165;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6" name="Google Shape;166;p22"/>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sp>
        <p:nvSpPr>
          <p:cNvPr id="167" name="Google Shape;167;p22"/>
          <p:cNvSpPr txBox="1"/>
          <p:nvPr/>
        </p:nvSpPr>
        <p:spPr>
          <a:xfrm>
            <a:off x="6585963" y="301245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CREAR REPOSITORIO DE GITHUB</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8" name="Google Shape;168;p22"/>
          <p:cNvPicPr preferRelativeResize="0"/>
          <p:nvPr/>
        </p:nvPicPr>
        <p:blipFill rotWithShape="1">
          <a:blip r:embed="rId6">
            <a:alphaModFix/>
          </a:blip>
          <a:srcRect b="0" l="0" r="0" t="0"/>
          <a:stretch/>
        </p:blipFill>
        <p:spPr>
          <a:xfrm>
            <a:off x="6279400" y="3000626"/>
            <a:ext cx="307150" cy="307150"/>
          </a:xfrm>
          <a:prstGeom prst="rect">
            <a:avLst/>
          </a:prstGeom>
          <a:noFill/>
          <a:ln>
            <a:noFill/>
          </a:ln>
        </p:spPr>
      </p:pic>
      <p:sp>
        <p:nvSpPr>
          <p:cNvPr id="169" name="Google Shape;169;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GitHub</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0" name="Google Shape;170;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5">
            <a:alphaModFix/>
          </a:blip>
          <a:srcRect b="0" l="0" r="0" t="0"/>
          <a:stretch/>
        </p:blipFill>
        <p:spPr>
          <a:xfrm>
            <a:off x="6250175" y="2450300"/>
            <a:ext cx="365625" cy="365625"/>
          </a:xfrm>
          <a:prstGeom prst="rect">
            <a:avLst/>
          </a:prstGeom>
          <a:noFill/>
          <a:ln>
            <a:noFill/>
          </a:ln>
        </p:spPr>
      </p:pic>
      <p:pic>
        <p:nvPicPr>
          <p:cNvPr id="172" name="Google Shape;172;p22"/>
          <p:cNvPicPr preferRelativeResize="0"/>
          <p:nvPr/>
        </p:nvPicPr>
        <p:blipFill>
          <a:blip r:embed="rId7">
            <a:alphaModFix/>
          </a:blip>
          <a:stretch>
            <a:fillRect/>
          </a:stretch>
        </p:blipFill>
        <p:spPr>
          <a:xfrm>
            <a:off x="1430175" y="3458049"/>
            <a:ext cx="307150" cy="307825"/>
          </a:xfrm>
          <a:prstGeom prst="rect">
            <a:avLst/>
          </a:prstGeom>
          <a:noFill/>
          <a:ln>
            <a:noFill/>
          </a:ln>
        </p:spPr>
      </p:pic>
      <p:sp>
        <p:nvSpPr>
          <p:cNvPr id="173" name="Google Shape;173;p22"/>
          <p:cNvSpPr txBox="1"/>
          <p:nvPr/>
        </p:nvSpPr>
        <p:spPr>
          <a:xfrm>
            <a:off x="1737313" y="296100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GRIDS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4" name="Google Shape;174;p22"/>
          <p:cNvPicPr preferRelativeResize="0"/>
          <p:nvPr/>
        </p:nvPicPr>
        <p:blipFill rotWithShape="1">
          <a:blip r:embed="rId6">
            <a:alphaModFix/>
          </a:blip>
          <a:srcRect b="0" l="0" r="0" t="0"/>
          <a:stretch/>
        </p:blipFill>
        <p:spPr>
          <a:xfrm>
            <a:off x="1430163" y="2949163"/>
            <a:ext cx="307150" cy="307150"/>
          </a:xfrm>
          <a:prstGeom prst="rect">
            <a:avLst/>
          </a:prstGeom>
          <a:noFill/>
          <a:ln>
            <a:noFill/>
          </a:ln>
        </p:spPr>
      </p:pic>
      <p:pic>
        <p:nvPicPr>
          <p:cNvPr id="175" name="Google Shape;175;p22"/>
          <p:cNvPicPr preferRelativeResize="0"/>
          <p:nvPr/>
        </p:nvPicPr>
        <p:blipFill rotWithShape="1">
          <a:blip r:embed="rId5">
            <a:alphaModFix/>
          </a:blip>
          <a:srcRect b="0" l="0" r="0" t="0"/>
          <a:stretch/>
        </p:blipFill>
        <p:spPr>
          <a:xfrm>
            <a:off x="1400938" y="2514901"/>
            <a:ext cx="365625" cy="365625"/>
          </a:xfrm>
          <a:prstGeom prst="rect">
            <a:avLst/>
          </a:prstGeom>
          <a:noFill/>
          <a:ln>
            <a:noFill/>
          </a:ln>
        </p:spPr>
      </p:pic>
      <p:sp>
        <p:nvSpPr>
          <p:cNvPr id="176" name="Google Shape;176;p22"/>
          <p:cNvSpPr txBox="1"/>
          <p:nvPr/>
        </p:nvSpPr>
        <p:spPr>
          <a:xfrm>
            <a:off x="1766575" y="254613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7" name="Google Shape;797;p94"/>
          <p:cNvSpPr txBox="1"/>
          <p:nvPr/>
        </p:nvSpPr>
        <p:spPr>
          <a:xfrm>
            <a:off x="956850" y="3400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latin typeface="Anton"/>
                <a:ea typeface="Anton"/>
                <a:cs typeface="Anton"/>
                <a:sym typeface="Anton"/>
              </a:rPr>
              <a:t>RESUMEN</a:t>
            </a:r>
            <a:endParaRPr b="0" i="1" sz="4000" u="none" cap="none" strike="noStrike">
              <a:solidFill>
                <a:srgbClr val="000000"/>
              </a:solidFill>
              <a:latin typeface="Anton"/>
              <a:ea typeface="Anton"/>
              <a:cs typeface="Anton"/>
              <a:sym typeface="Anton"/>
            </a:endParaRPr>
          </a:p>
        </p:txBody>
      </p:sp>
      <p:sp>
        <p:nvSpPr>
          <p:cNvPr id="798" name="Google Shape;798;p94"/>
          <p:cNvSpPr txBox="1"/>
          <p:nvPr/>
        </p:nvSpPr>
        <p:spPr>
          <a:xfrm>
            <a:off x="586800" y="1142675"/>
            <a:ext cx="7970400" cy="3061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1" i="0" lang="es" sz="1600" u="none" cap="none" strike="noStrike">
                <a:solidFill>
                  <a:srgbClr val="000000"/>
                </a:solidFill>
                <a:latin typeface="Helvetica Neue"/>
                <a:ea typeface="Helvetica Neue"/>
                <a:cs typeface="Helvetica Neue"/>
                <a:sym typeface="Helvetica Neue"/>
              </a:rPr>
              <a:t>git init: </a:t>
            </a:r>
            <a:r>
              <a:rPr b="0" i="0" lang="es" sz="1600" u="none" cap="none" strike="noStrike">
                <a:solidFill>
                  <a:srgbClr val="000000"/>
                </a:solidFill>
                <a:latin typeface="Helvetica Neue Light"/>
                <a:ea typeface="Helvetica Neue Light"/>
                <a:cs typeface="Helvetica Neue Light"/>
                <a:sym typeface="Helvetica Neue Light"/>
              </a:rPr>
              <a:t>indicarle que en </a:t>
            </a:r>
            <a:r>
              <a:rPr lang="es" sz="1600">
                <a:latin typeface="Helvetica Neue Light"/>
                <a:ea typeface="Helvetica Neue Light"/>
                <a:cs typeface="Helvetica Neue Light"/>
                <a:sym typeface="Helvetica Neue Light"/>
              </a:rPr>
              <a:t>ese </a:t>
            </a:r>
            <a:r>
              <a:rPr b="0" i="0" lang="es" sz="1600" u="none" cap="none" strike="noStrike">
                <a:solidFill>
                  <a:srgbClr val="000000"/>
                </a:solidFill>
                <a:latin typeface="Helvetica Neue Light"/>
                <a:ea typeface="Helvetica Neue Light"/>
                <a:cs typeface="Helvetica Neue Light"/>
                <a:sym typeface="Helvetica Neue Light"/>
              </a:rPr>
              <a:t>directorio, donde ejecutamos este comando, será usado con GIT.</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add .: </a:t>
            </a:r>
            <a:r>
              <a:rPr b="0" i="0" lang="es" sz="1600" u="none" cap="none" strike="noStrike">
                <a:solidFill>
                  <a:srgbClr val="000000"/>
                </a:solidFill>
                <a:latin typeface="Helvetica Neue Light"/>
                <a:ea typeface="Helvetica Neue Light"/>
                <a:cs typeface="Helvetica Neue Light"/>
                <a:sym typeface="Helvetica Neue Light"/>
              </a:rPr>
              <a:t>agregar todos los archivos creados, modificados, eliminados al estado 2 (stage)</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commit -m “Mensaje”: </a:t>
            </a:r>
            <a:r>
              <a:rPr b="0" i="0" lang="es" sz="1600" u="none" cap="none" strike="noStrike">
                <a:solidFill>
                  <a:srgbClr val="000000"/>
                </a:solidFill>
                <a:latin typeface="Helvetica Neue Light"/>
                <a:ea typeface="Helvetica Neue Light"/>
                <a:cs typeface="Helvetica Neue Light"/>
                <a:sym typeface="Helvetica Neue Light"/>
              </a:rPr>
              <a:t>mensaje obligatorio para indicar que hemos cambiado por ejemplo, al estado 3.</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log --online: </a:t>
            </a:r>
            <a:r>
              <a:rPr b="0" i="0" lang="es" sz="1600" u="none" cap="none" strike="noStrike">
                <a:solidFill>
                  <a:srgbClr val="000000"/>
                </a:solidFill>
                <a:latin typeface="Helvetica Neue Light"/>
                <a:ea typeface="Helvetica Neue Light"/>
                <a:cs typeface="Helvetica Neue Light"/>
                <a:sym typeface="Helvetica Neue Light"/>
              </a:rPr>
              <a:t>para conocer los códigos de los commits realizados.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checkout rama: </a:t>
            </a:r>
            <a:r>
              <a:rPr b="0" i="0" lang="es" sz="1600" u="none" cap="none" strike="noStrike">
                <a:solidFill>
                  <a:srgbClr val="000000"/>
                </a:solidFill>
                <a:latin typeface="Helvetica Neue Light"/>
                <a:ea typeface="Helvetica Neue Light"/>
                <a:cs typeface="Helvetica Neue Light"/>
                <a:sym typeface="Helvetica Neue Light"/>
              </a:rPr>
              <a:t>para cambiar de rama o ir a un commit específico (debemos conocer su código anteriormente)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merge rama: </a:t>
            </a:r>
            <a:r>
              <a:rPr b="0" i="0" lang="es" sz="1600" u="none" cap="none" strike="noStrike">
                <a:solidFill>
                  <a:srgbClr val="000000"/>
                </a:solidFill>
                <a:latin typeface="Helvetica Neue Light"/>
                <a:ea typeface="Helvetica Neue Light"/>
                <a:cs typeface="Helvetica Neue Light"/>
                <a:sym typeface="Helvetica Neue Light"/>
              </a:rPr>
              <a:t>debemos estar en MASTER para fusionar.</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branch rama: </a:t>
            </a:r>
            <a:r>
              <a:rPr b="0" i="0" lang="es" sz="1600" u="none" cap="none" strike="noStrike">
                <a:solidFill>
                  <a:srgbClr val="000000"/>
                </a:solidFill>
                <a:latin typeface="Helvetica Neue Light"/>
                <a:ea typeface="Helvetica Neue Light"/>
                <a:cs typeface="Helvetica Neue Light"/>
                <a:sym typeface="Helvetica Neue Light"/>
              </a:rPr>
              <a:t>creación de una rama (si queremos eliminar una rama ponemos </a:t>
            </a:r>
            <a:r>
              <a:rPr b="0" i="1" lang="es" sz="1600" u="none" cap="none" strike="noStrike">
                <a:solidFill>
                  <a:srgbClr val="000000"/>
                </a:solidFill>
                <a:latin typeface="Helvetica Neue Light"/>
                <a:ea typeface="Helvetica Neue Light"/>
                <a:cs typeface="Helvetica Neue Light"/>
                <a:sym typeface="Helvetica Neue Light"/>
              </a:rPr>
              <a:t>git branch -D nombre-rama</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4" name="Google Shape;804;p95"/>
          <p:cNvSpPr txBox="1"/>
          <p:nvPr/>
        </p:nvSpPr>
        <p:spPr>
          <a:xfrm>
            <a:off x="1068150" y="433075"/>
            <a:ext cx="7007700" cy="99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s" sz="2200" u="none" cap="none" strike="noStrike">
                <a:solidFill>
                  <a:srgbClr val="000000"/>
                </a:solidFill>
                <a:latin typeface="Helvetica Neue"/>
                <a:ea typeface="Helvetica Neue"/>
                <a:cs typeface="Helvetica Neue"/>
                <a:sym typeface="Helvetica Neue"/>
              </a:rPr>
              <a:t>¡Con lo visto hoy, podemos manejar GIT de forma básica y tener nuestro repositorio en local!</a:t>
            </a:r>
            <a:r>
              <a:rPr b="0" i="0" lang="es" sz="2200" u="none" cap="none" strike="noStrike">
                <a:solidFill>
                  <a:srgbClr val="000000"/>
                </a:solidFill>
                <a:latin typeface="Helvetica Neue Light"/>
                <a:ea typeface="Helvetica Neue Light"/>
                <a:cs typeface="Helvetica Neue Light"/>
                <a:sym typeface="Helvetica Neue Light"/>
              </a:rPr>
              <a:t>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p:txBody>
      </p:sp>
      <p:pic>
        <p:nvPicPr>
          <p:cNvPr id="805" name="Google Shape;805;p95"/>
          <p:cNvPicPr preferRelativeResize="0"/>
          <p:nvPr/>
        </p:nvPicPr>
        <p:blipFill rotWithShape="1">
          <a:blip r:embed="rId4">
            <a:alphaModFix/>
          </a:blip>
          <a:srcRect b="6402" l="0" r="0" t="0"/>
          <a:stretch/>
        </p:blipFill>
        <p:spPr>
          <a:xfrm>
            <a:off x="1855500" y="1388950"/>
            <a:ext cx="5433000" cy="3061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1" name="Google Shape;811;p96"/>
          <p:cNvSpPr txBox="1"/>
          <p:nvPr/>
        </p:nvSpPr>
        <p:spPr>
          <a:xfrm>
            <a:off x="5251550" y="1858313"/>
            <a:ext cx="3212700" cy="21192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Git-gui </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GitHub Desktop</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GitKraken</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SmartGit</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SourceTree</a:t>
            </a:r>
            <a:endParaRPr i="0" sz="2400" u="none" cap="none" strike="noStrike">
              <a:solidFill>
                <a:schemeClr val="dk1"/>
              </a:solidFill>
              <a:latin typeface="Helvetica Neue Light"/>
              <a:ea typeface="Helvetica Neue Light"/>
              <a:cs typeface="Helvetica Neue Light"/>
              <a:sym typeface="Helvetica Neue Light"/>
            </a:endParaRPr>
          </a:p>
        </p:txBody>
      </p:sp>
      <p:pic>
        <p:nvPicPr>
          <p:cNvPr id="812" name="Google Shape;812;p96"/>
          <p:cNvPicPr preferRelativeResize="0"/>
          <p:nvPr/>
        </p:nvPicPr>
        <p:blipFill rotWithShape="1">
          <a:blip r:embed="rId4">
            <a:alphaModFix/>
          </a:blip>
          <a:srcRect b="0" l="0" r="0" t="0"/>
          <a:stretch/>
        </p:blipFill>
        <p:spPr>
          <a:xfrm>
            <a:off x="875500" y="1858325"/>
            <a:ext cx="4238400" cy="2119200"/>
          </a:xfrm>
          <a:prstGeom prst="rect">
            <a:avLst/>
          </a:prstGeom>
          <a:noFill/>
          <a:ln>
            <a:noFill/>
          </a:ln>
        </p:spPr>
      </p:pic>
      <p:sp>
        <p:nvSpPr>
          <p:cNvPr id="813" name="Google Shape;813;p96"/>
          <p:cNvSpPr/>
          <p:nvPr/>
        </p:nvSpPr>
        <p:spPr>
          <a:xfrm>
            <a:off x="875500" y="830975"/>
            <a:ext cx="5870400" cy="4173900"/>
          </a:xfrm>
          <a:prstGeom prst="rightArrow">
            <a:avLst>
              <a:gd fmla="val 50329" name="adj1"/>
              <a:gd fmla="val 40592" name="adj2"/>
            </a:avLst>
          </a:prstGeom>
          <a:noFill/>
          <a:ln cap="flat" cmpd="sng" w="28575">
            <a:solidFill>
              <a:srgbClr val="EF89D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6"/>
          <p:cNvSpPr txBox="1"/>
          <p:nvPr/>
        </p:nvSpPr>
        <p:spPr>
          <a:xfrm>
            <a:off x="875500" y="40235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CLIENTES GRÁFICOS PARA GIT</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9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20" name="Google Shape;820;p97"/>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9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26" name="Google Shape;826;p98"/>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Conocer Git.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Aprender a usar la terminal.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Usar los comandos básicos de Git.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30" name="Shape 830"/>
        <p:cNvGrpSpPr/>
        <p:nvPr/>
      </p:nvGrpSpPr>
      <p:grpSpPr>
        <a:xfrm>
          <a:off x="0" y="0"/>
          <a:ext cx="0" cy="0"/>
          <a:chOff x="0" y="0"/>
          <a:chExt cx="0" cy="0"/>
        </a:xfrm>
      </p:grpSpPr>
      <p:sp>
        <p:nvSpPr>
          <p:cNvPr id="831" name="Google Shape;831;p9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832" name="Google Shape;832;p9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0" name="Shape 180"/>
        <p:cNvGrpSpPr/>
        <p:nvPr/>
      </p:nvGrpSpPr>
      <p:grpSpPr>
        <a:xfrm>
          <a:off x="0" y="0"/>
          <a:ext cx="0" cy="0"/>
          <a:chOff x="0" y="0"/>
          <a:chExt cx="0" cy="0"/>
        </a:xfrm>
      </p:grpSpPr>
      <p:sp>
        <p:nvSpPr>
          <p:cNvPr id="181" name="Google Shape;181;p23"/>
          <p:cNvSpPr txBox="1"/>
          <p:nvPr/>
        </p:nvSpPr>
        <p:spPr>
          <a:xfrm>
            <a:off x="809538" y="1675000"/>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2" name="Google Shape;182;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3" name="Google Shape;183;p23"/>
          <p:cNvPicPr preferRelativeResize="0"/>
          <p:nvPr/>
        </p:nvPicPr>
        <p:blipFill rotWithShape="1">
          <a:blip r:embed="rId5">
            <a:alphaModFix/>
          </a:blip>
          <a:srcRect b="0" l="0" r="0" t="0"/>
          <a:stretch/>
        </p:blipFill>
        <p:spPr>
          <a:xfrm>
            <a:off x="3978725" y="488475"/>
            <a:ext cx="1186525" cy="1186525"/>
          </a:xfrm>
          <a:prstGeom prst="rect">
            <a:avLst/>
          </a:prstGeom>
          <a:noFill/>
          <a:ln>
            <a:noFill/>
          </a:ln>
        </p:spPr>
      </p:pic>
      <p:pic>
        <p:nvPicPr>
          <p:cNvPr descr="read the addams family GIF" id="184" name="Google Shape;184;p23"/>
          <p:cNvPicPr preferRelativeResize="0"/>
          <p:nvPr/>
        </p:nvPicPr>
        <p:blipFill>
          <a:blip r:embed="rId6">
            <a:alphaModFix/>
          </a:blip>
          <a:stretch>
            <a:fillRect/>
          </a:stretch>
        </p:blipFill>
        <p:spPr>
          <a:xfrm>
            <a:off x="2961538" y="2745250"/>
            <a:ext cx="3220900" cy="158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